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notesMasterIdLst>
    <p:notesMasterId r:id="rId125"/>
  </p:notesMasterIdLst>
  <p:sldIdLst>
    <p:sldId id="256" r:id="rId2"/>
    <p:sldId id="259" r:id="rId3"/>
    <p:sldId id="278" r:id="rId4"/>
    <p:sldId id="451" r:id="rId5"/>
    <p:sldId id="268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90" r:id="rId14"/>
    <p:sldId id="291" r:id="rId15"/>
    <p:sldId id="294" r:id="rId16"/>
    <p:sldId id="296" r:id="rId17"/>
    <p:sldId id="453" r:id="rId18"/>
    <p:sldId id="454" r:id="rId19"/>
    <p:sldId id="455" r:id="rId20"/>
    <p:sldId id="460" r:id="rId21"/>
    <p:sldId id="457" r:id="rId22"/>
    <p:sldId id="456" r:id="rId23"/>
    <p:sldId id="297" r:id="rId24"/>
    <p:sldId id="298" r:id="rId25"/>
    <p:sldId id="300" r:id="rId26"/>
    <p:sldId id="303" r:id="rId27"/>
    <p:sldId id="458" r:id="rId28"/>
    <p:sldId id="452" r:id="rId29"/>
    <p:sldId id="459" r:id="rId30"/>
    <p:sldId id="461" r:id="rId31"/>
    <p:sldId id="314" r:id="rId32"/>
    <p:sldId id="462" r:id="rId33"/>
    <p:sldId id="463" r:id="rId34"/>
    <p:sldId id="304" r:id="rId35"/>
    <p:sldId id="318" r:id="rId36"/>
    <p:sldId id="319" r:id="rId37"/>
    <p:sldId id="322" r:id="rId38"/>
    <p:sldId id="323" r:id="rId39"/>
    <p:sldId id="465" r:id="rId40"/>
    <p:sldId id="315" r:id="rId41"/>
    <p:sldId id="324" r:id="rId42"/>
    <p:sldId id="466" r:id="rId43"/>
    <p:sldId id="327" r:id="rId44"/>
    <p:sldId id="326" r:id="rId45"/>
    <p:sldId id="328" r:id="rId46"/>
    <p:sldId id="467" r:id="rId47"/>
    <p:sldId id="468" r:id="rId48"/>
    <p:sldId id="469" r:id="rId49"/>
    <p:sldId id="335" r:id="rId50"/>
    <p:sldId id="330" r:id="rId51"/>
    <p:sldId id="331" r:id="rId52"/>
    <p:sldId id="341" r:id="rId53"/>
    <p:sldId id="342" r:id="rId54"/>
    <p:sldId id="344" r:id="rId55"/>
    <p:sldId id="332" r:id="rId56"/>
    <p:sldId id="346" r:id="rId57"/>
    <p:sldId id="354" r:id="rId58"/>
    <p:sldId id="355" r:id="rId59"/>
    <p:sldId id="356" r:id="rId60"/>
    <p:sldId id="357" r:id="rId61"/>
    <p:sldId id="511" r:id="rId62"/>
    <p:sldId id="510" r:id="rId63"/>
    <p:sldId id="358" r:id="rId64"/>
    <p:sldId id="470" r:id="rId65"/>
    <p:sldId id="360" r:id="rId66"/>
    <p:sldId id="361" r:id="rId67"/>
    <p:sldId id="369" r:id="rId68"/>
    <p:sldId id="362" r:id="rId69"/>
    <p:sldId id="370" r:id="rId70"/>
    <p:sldId id="371" r:id="rId71"/>
    <p:sldId id="372" r:id="rId72"/>
    <p:sldId id="373" r:id="rId73"/>
    <p:sldId id="374" r:id="rId74"/>
    <p:sldId id="471" r:id="rId75"/>
    <p:sldId id="472" r:id="rId76"/>
    <p:sldId id="389" r:id="rId77"/>
    <p:sldId id="474" r:id="rId78"/>
    <p:sldId id="475" r:id="rId79"/>
    <p:sldId id="477" r:id="rId80"/>
    <p:sldId id="478" r:id="rId81"/>
    <p:sldId id="480" r:id="rId82"/>
    <p:sldId id="479" r:id="rId83"/>
    <p:sldId id="481" r:id="rId84"/>
    <p:sldId id="482" r:id="rId85"/>
    <p:sldId id="261" r:id="rId86"/>
    <p:sldId id="398" r:id="rId87"/>
    <p:sldId id="425" r:id="rId88"/>
    <p:sldId id="414" r:id="rId89"/>
    <p:sldId id="483" r:id="rId90"/>
    <p:sldId id="423" r:id="rId91"/>
    <p:sldId id="403" r:id="rId92"/>
    <p:sldId id="484" r:id="rId93"/>
    <p:sldId id="411" r:id="rId94"/>
    <p:sldId id="485" r:id="rId95"/>
    <p:sldId id="413" r:id="rId96"/>
    <p:sldId id="486" r:id="rId97"/>
    <p:sldId id="439" r:id="rId98"/>
    <p:sldId id="473" r:id="rId99"/>
    <p:sldId id="499" r:id="rId100"/>
    <p:sldId id="500" r:id="rId101"/>
    <p:sldId id="501" r:id="rId102"/>
    <p:sldId id="502" r:id="rId103"/>
    <p:sldId id="503" r:id="rId104"/>
    <p:sldId id="504" r:id="rId105"/>
    <p:sldId id="505" r:id="rId106"/>
    <p:sldId id="506" r:id="rId107"/>
    <p:sldId id="507" r:id="rId108"/>
    <p:sldId id="508" r:id="rId109"/>
    <p:sldId id="509" r:id="rId110"/>
    <p:sldId id="487" r:id="rId111"/>
    <p:sldId id="488" r:id="rId112"/>
    <p:sldId id="489" r:id="rId113"/>
    <p:sldId id="490" r:id="rId114"/>
    <p:sldId id="491" r:id="rId115"/>
    <p:sldId id="492" r:id="rId116"/>
    <p:sldId id="493" r:id="rId117"/>
    <p:sldId id="494" r:id="rId118"/>
    <p:sldId id="495" r:id="rId119"/>
    <p:sldId id="496" r:id="rId120"/>
    <p:sldId id="497" r:id="rId121"/>
    <p:sldId id="498" r:id="rId122"/>
    <p:sldId id="432" r:id="rId123"/>
    <p:sldId id="431" r:id="rId1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53" autoAdjust="0"/>
    <p:restoredTop sz="89698" autoAdjust="0"/>
  </p:normalViewPr>
  <p:slideViewPr>
    <p:cSldViewPr snapToGrid="0" snapToObjects="1">
      <p:cViewPr>
        <p:scale>
          <a:sx n="100" d="100"/>
          <a:sy n="100" d="100"/>
        </p:scale>
        <p:origin x="1184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notesMaster" Target="notesMasters/notesMaster1.xml"/><Relationship Id="rId126" Type="http://schemas.openxmlformats.org/officeDocument/2006/relationships/presProps" Target="presProps.xml"/><Relationship Id="rId127" Type="http://schemas.openxmlformats.org/officeDocument/2006/relationships/viewProps" Target="viewProps.xml"/><Relationship Id="rId128" Type="http://schemas.openxmlformats.org/officeDocument/2006/relationships/theme" Target="theme/theme1.xml"/><Relationship Id="rId12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3F32E-6B44-6B42-BB3B-0C96A7777B8A}" type="datetimeFigureOut">
              <a:rPr lang="en-US" smtClean="0"/>
              <a:t>3/29/16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0846A3-4B86-754E-AB76-65782AA4A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15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7C3F878-F5E8-489B-AC8A-64F2A7E22C28}" type="datetimeFigureOut">
              <a:rPr lang="en-US" smtClean="0"/>
              <a:pPr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956048"/>
            <a:ext cx="2990088" cy="914400"/>
          </a:xfrm>
          <a:noFill/>
        </p:spPr>
        <p:txBody>
          <a:bodyPr wrap="square" rtlCol="0">
            <a:spAutoFit/>
          </a:bodyPr>
          <a:lstStyle>
            <a:lvl1pPr>
              <a:defRPr lang="en-US" sz="42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36057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824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919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0012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512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840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18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11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41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68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57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466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402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0446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0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7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3F878-F5E8-489B-AC8A-64F2A7E22C28}" type="datetimeFigureOut">
              <a:rPr lang="en-US" smtClean="0"/>
              <a:pPr/>
              <a:t>3/29/16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FC063-5EA9-49AF-AFAF-D68C9E82B2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B7C3F878-F5E8-489B-AC8A-64F2A7E22C28}" type="datetimeFigureOut">
              <a:rPr lang="en-US" smtClean="0"/>
              <a:pPr/>
              <a:t>3/29/16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51FC063-5EA9-49AF-AFAF-D68C9E82B23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038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  <p:sldLayoutId id="2147483875" r:id="rId12"/>
    <p:sldLayoutId id="2147483876" r:id="rId13"/>
    <p:sldLayoutId id="2147483877" r:id="rId14"/>
    <p:sldLayoutId id="2147483878" r:id="rId15"/>
    <p:sldLayoutId id="2147483879" r:id="rId16"/>
    <p:sldLayoutId id="214748388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6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6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6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6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6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6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Relationship Id="rId3" Type="http://schemas.openxmlformats.org/officeDocument/2006/relationships/image" Target="../media/image37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xchange.rsmas.miami.edu/owa/redir.aspx?SURL=Km_oNwfW4eXCyVPXtP5vmJm6GO-0q9a6inG5d4te22KscGC5J5bSCGgAdAB0AHAAOgAvAC8AdwB3AHcALgBtAGkAYQBtAGkALgBlAGQAdQAvAGIAbABhAGMAawBiAG8AYQByAGQA&amp;URL=http://www.miami.edu/blackboard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380647">
            <a:off x="75883" y="118480"/>
            <a:ext cx="7533524" cy="2620537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Word Processors? </a:t>
            </a:r>
            <a:br>
              <a:rPr lang="en-US" sz="5400" dirty="0" smtClean="0"/>
            </a:br>
            <a:r>
              <a:rPr lang="en-US" sz="5400" dirty="0" err="1" smtClean="0"/>
              <a:t>Ain’t</a:t>
            </a:r>
            <a:r>
              <a:rPr lang="en-US" sz="5400" dirty="0" smtClean="0"/>
              <a:t> </a:t>
            </a:r>
            <a:r>
              <a:rPr lang="en-US" sz="5400" dirty="0" smtClean="0"/>
              <a:t>Nobody </a:t>
            </a:r>
            <a:r>
              <a:rPr lang="en-US" sz="5400" dirty="0" smtClean="0"/>
              <a:t>Got Time For That: Introduction </a:t>
            </a:r>
            <a:r>
              <a:rPr lang="en-US" sz="5400" dirty="0" err="1" smtClean="0"/>
              <a:t>tO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46311"/>
            <a:ext cx="5712179" cy="1196622"/>
          </a:xfrm>
        </p:spPr>
        <p:txBody>
          <a:bodyPr/>
          <a:lstStyle/>
          <a:p>
            <a:pPr algn="l"/>
            <a:r>
              <a:rPr lang="en-US" dirty="0" smtClean="0"/>
              <a:t>By Holly Perryman</a:t>
            </a:r>
          </a:p>
          <a:p>
            <a:pPr algn="l"/>
            <a:r>
              <a:rPr lang="en-US" dirty="0" smtClean="0"/>
              <a:t>Wednesday, March 30th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35" y="2683024"/>
            <a:ext cx="2308555" cy="8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83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959" b="1101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43761"/>
            <a:ext cx="1576441" cy="651423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00000" flipV="1">
            <a:off x="1994623" y="2591929"/>
            <a:ext cx="1262014" cy="20983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61464" y="4153784"/>
            <a:ext cx="6042039" cy="1815882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sz="2800" u="sng" dirty="0" smtClean="0">
                <a:latin typeface="Helvetica" charset="0"/>
                <a:ea typeface="Helvetica" charset="0"/>
                <a:cs typeface="Helvetica" charset="0"/>
              </a:rPr>
              <a:t>Menu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All the files and folders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for your project (this project is called 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“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BasicDocument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”)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8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06" y="0"/>
            <a:ext cx="7085243" cy="4343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8992"/>
            <a:ext cx="9144000" cy="2229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38718" y="5715429"/>
            <a:ext cx="1491224" cy="4695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355457" y="3692461"/>
            <a:ext cx="1099308" cy="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878679" y="3471347"/>
            <a:ext cx="1099308" cy="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596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06" y="0"/>
            <a:ext cx="7085243" cy="4343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8992"/>
            <a:ext cx="9144000" cy="22290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59565" y="6344061"/>
            <a:ext cx="2085928" cy="4695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990744" y="4122330"/>
            <a:ext cx="1294399" cy="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47569" y="4343444"/>
            <a:ext cx="1294399" cy="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356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Generating Math Symbols and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>
                <a:solidFill>
                  <a:srgbClr val="7F7F7F"/>
                </a:solidFill>
              </a:rPr>
              <a:t>For equations and mathematical symbols to be generated </a:t>
            </a:r>
            <a:r>
              <a:rPr lang="en-US" u="sng" dirty="0">
                <a:solidFill>
                  <a:srgbClr val="7F7F7F"/>
                </a:solidFill>
              </a:rPr>
              <a:t>math mode</a:t>
            </a:r>
            <a:r>
              <a:rPr lang="en-US" dirty="0">
                <a:solidFill>
                  <a:srgbClr val="7F7F7F"/>
                </a:solidFill>
              </a:rPr>
              <a:t> must be activated, which requires the </a:t>
            </a:r>
            <a:r>
              <a:rPr lang="en-US" i="1" u="sng" dirty="0" err="1">
                <a:solidFill>
                  <a:srgbClr val="7F7F7F"/>
                </a:solidFill>
              </a:rPr>
              <a:t>mathtools</a:t>
            </a:r>
            <a:r>
              <a:rPr lang="en-US" u="sng" dirty="0">
                <a:solidFill>
                  <a:srgbClr val="7F7F7F"/>
                </a:solidFill>
              </a:rPr>
              <a:t> package</a:t>
            </a:r>
            <a:endParaRPr lang="en-US" dirty="0" smtClean="0">
              <a:solidFill>
                <a:srgbClr val="7F7F7F"/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Equations generated within an </a:t>
            </a:r>
            <a:r>
              <a:rPr lang="en-US" i="1" dirty="0" smtClean="0"/>
              <a:t>environment</a:t>
            </a:r>
            <a:r>
              <a:rPr lang="en-US" dirty="0" smtClean="0"/>
              <a:t> can be labeled for in-text referencing</a:t>
            </a:r>
            <a:endParaRPr lang="en-US" dirty="0"/>
          </a:p>
          <a:p>
            <a:pPr lvl="1"/>
            <a:r>
              <a:rPr lang="en-US" dirty="0" smtClean="0"/>
              <a:t>\label{</a:t>
            </a:r>
            <a:r>
              <a:rPr lang="en-US" b="1" i="1" dirty="0" smtClean="0"/>
              <a:t>identifier} </a:t>
            </a:r>
            <a:r>
              <a:rPr lang="en-US" dirty="0" smtClean="0"/>
              <a:t>– labels item</a:t>
            </a:r>
            <a:endParaRPr lang="en-US" b="1" i="1" dirty="0" smtClean="0"/>
          </a:p>
          <a:p>
            <a:pPr lvl="1"/>
            <a:r>
              <a:rPr lang="en-US" dirty="0" smtClean="0"/>
              <a:t>\ref{</a:t>
            </a:r>
            <a:r>
              <a:rPr lang="en-US" b="1" i="1" dirty="0"/>
              <a:t>identifier</a:t>
            </a:r>
            <a:r>
              <a:rPr lang="en-US" b="1" i="1" dirty="0" smtClean="0"/>
              <a:t>} </a:t>
            </a:r>
            <a:r>
              <a:rPr lang="en-US" dirty="0" smtClean="0"/>
              <a:t>– references item</a:t>
            </a:r>
            <a:endParaRPr lang="en-US" b="1" i="1" dirty="0"/>
          </a:p>
        </p:txBody>
      </p:sp>
      <p:sp>
        <p:nvSpPr>
          <p:cNvPr id="5" name="Rectangle 4"/>
          <p:cNvSpPr/>
          <p:nvPr/>
        </p:nvSpPr>
        <p:spPr>
          <a:xfrm>
            <a:off x="717084" y="5887005"/>
            <a:ext cx="77144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</a:t>
            </a:r>
            <a:r>
              <a:rPr lang="en-US" sz="2000" dirty="0" err="1"/>
              <a:t>en.wikibooks.org</a:t>
            </a:r>
            <a:r>
              <a:rPr lang="en-US" sz="2000" dirty="0"/>
              <a:t>/wiki/</a:t>
            </a:r>
            <a:r>
              <a:rPr lang="en-US" sz="2000" dirty="0" err="1"/>
              <a:t>LaTeX</a:t>
            </a:r>
            <a:r>
              <a:rPr lang="en-US" sz="2000" dirty="0"/>
              <a:t>/</a:t>
            </a:r>
            <a:r>
              <a:rPr lang="en-US" sz="2000" dirty="0" err="1"/>
              <a:t>Labels_and_Cross</a:t>
            </a:r>
            <a:r>
              <a:rPr lang="en-US" sz="2000" dirty="0"/>
              <a:t>-referencing</a:t>
            </a:r>
          </a:p>
        </p:txBody>
      </p:sp>
    </p:spTree>
    <p:extLst>
      <p:ext uri="{BB962C8B-B14F-4D97-AF65-F5344CB8AC3E}">
        <p14:creationId xmlns:p14="http://schemas.microsoft.com/office/powerpoint/2010/main" val="1023038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37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1073172"/>
            <a:ext cx="2550821" cy="12426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574000" flipH="1">
            <a:off x="2868143" y="115565"/>
            <a:ext cx="1538187" cy="2090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177972" y="831062"/>
            <a:ext cx="4563125" cy="954107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Here, the </a:t>
            </a:r>
            <a:r>
              <a:rPr lang="en-US" sz="2800" i="1" dirty="0" smtClean="0"/>
              <a:t>identifier </a:t>
            </a:r>
            <a:r>
              <a:rPr lang="en-US" sz="2800" dirty="0" smtClean="0"/>
              <a:t>is </a:t>
            </a:r>
            <a:r>
              <a:rPr lang="en-US" sz="2800" dirty="0" err="1" smtClean="0"/>
              <a:t>eq:Functionk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326691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1073172"/>
            <a:ext cx="2550821" cy="12426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574000" flipH="1">
            <a:off x="2868143" y="115565"/>
            <a:ext cx="1538187" cy="2090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177972" y="831062"/>
            <a:ext cx="4563125" cy="5755422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Here, the </a:t>
            </a:r>
            <a:r>
              <a:rPr lang="en-US" sz="2800" i="1" dirty="0" smtClean="0"/>
              <a:t>identifier </a:t>
            </a:r>
            <a:r>
              <a:rPr lang="en-US" sz="2800" dirty="0" smtClean="0"/>
              <a:t>is </a:t>
            </a:r>
            <a:r>
              <a:rPr lang="en-US" sz="2800" dirty="0" err="1" smtClean="0"/>
              <a:t>eq:Functionk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NOTE:</a:t>
            </a:r>
          </a:p>
          <a:p>
            <a:r>
              <a:rPr lang="en-US" sz="2800" dirty="0" err="1" smtClean="0"/>
              <a:t>LaTeX</a:t>
            </a:r>
            <a:r>
              <a:rPr lang="en-US" sz="2800" dirty="0" smtClean="0"/>
              <a:t> users often include an abbreviation indicating the item type as part of the </a:t>
            </a:r>
            <a:r>
              <a:rPr lang="en-US" sz="2800" i="1" dirty="0" err="1" smtClean="0"/>
              <a:t>marker_name</a:t>
            </a:r>
            <a:r>
              <a:rPr lang="en-US" sz="2800" dirty="0" smtClean="0"/>
              <a:t>. I.E.,</a:t>
            </a:r>
            <a:endParaRPr lang="en-US" sz="2800" i="1" dirty="0" smtClean="0"/>
          </a:p>
          <a:p>
            <a:r>
              <a:rPr lang="en-US" sz="2800" dirty="0" smtClean="0"/>
              <a:t>Equation - </a:t>
            </a:r>
            <a:r>
              <a:rPr lang="en-US" sz="2800" i="1" dirty="0" err="1" smtClean="0"/>
              <a:t>eq:name</a:t>
            </a:r>
            <a:endParaRPr lang="en-US" sz="2800" i="1" dirty="0" smtClean="0"/>
          </a:p>
          <a:p>
            <a:r>
              <a:rPr lang="en-US" sz="2800" dirty="0" smtClean="0"/>
              <a:t>Table</a:t>
            </a:r>
            <a:r>
              <a:rPr lang="en-US" sz="2800" i="1" dirty="0" smtClean="0"/>
              <a:t> - </a:t>
            </a:r>
            <a:r>
              <a:rPr lang="en-US" sz="2800" i="1" dirty="0" err="1" smtClean="0"/>
              <a:t>tab:name</a:t>
            </a:r>
            <a:endParaRPr lang="en-US" sz="2800" i="1" dirty="0" smtClean="0"/>
          </a:p>
          <a:p>
            <a:r>
              <a:rPr lang="en-US" sz="2800" dirty="0" smtClean="0"/>
              <a:t>Figure - </a:t>
            </a:r>
            <a:r>
              <a:rPr lang="en-US" sz="2800" i="1" dirty="0" err="1" smtClean="0"/>
              <a:t>fig:name</a:t>
            </a:r>
            <a:endParaRPr lang="en-US" sz="2800" i="1" dirty="0" smtClean="0"/>
          </a:p>
          <a:p>
            <a:r>
              <a:rPr lang="en-US" sz="2000" i="1" dirty="0" smtClean="0"/>
              <a:t>see more at</a:t>
            </a:r>
            <a:r>
              <a:rPr lang="en-US" sz="2000" i="1" dirty="0"/>
              <a:t> https://</a:t>
            </a:r>
            <a:r>
              <a:rPr lang="en-US" sz="2000" i="1" dirty="0" err="1"/>
              <a:t>en.wikibooks.org</a:t>
            </a:r>
            <a:r>
              <a:rPr lang="en-US" sz="2000" i="1" dirty="0"/>
              <a:t>/wiki/</a:t>
            </a:r>
            <a:r>
              <a:rPr lang="en-US" sz="2000" i="1" dirty="0" err="1"/>
              <a:t>LaTeX</a:t>
            </a:r>
            <a:r>
              <a:rPr lang="en-US" sz="2000" i="1" dirty="0"/>
              <a:t>/</a:t>
            </a:r>
            <a:r>
              <a:rPr lang="en-US" sz="2000" i="1" dirty="0" err="1"/>
              <a:t>Labels_and_Cross</a:t>
            </a:r>
            <a:r>
              <a:rPr lang="en-US" sz="2000" i="1" dirty="0"/>
              <a:t>-referencing</a:t>
            </a:r>
          </a:p>
        </p:txBody>
      </p:sp>
    </p:spTree>
    <p:extLst>
      <p:ext uri="{BB962C8B-B14F-4D97-AF65-F5344CB8AC3E}">
        <p14:creationId xmlns:p14="http://schemas.microsoft.com/office/powerpoint/2010/main" val="375837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315792"/>
            <a:ext cx="4301175" cy="11098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354414" flipH="1">
            <a:off x="2611994" y="638487"/>
            <a:ext cx="1538187" cy="2090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177972" y="692328"/>
            <a:ext cx="4563125" cy="1384995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\ref(</a:t>
            </a:r>
            <a:r>
              <a:rPr lang="en-US" sz="2800" dirty="0" err="1" smtClean="0"/>
              <a:t>eq:Functionk</a:t>
            </a:r>
            <a:r>
              <a:rPr lang="en-US" sz="2800" dirty="0" smtClean="0"/>
              <a:t>) </a:t>
            </a:r>
          </a:p>
          <a:p>
            <a:r>
              <a:rPr lang="en-US" sz="2800" dirty="0" smtClean="0"/>
              <a:t>will generate the number associated to that equation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5699324" y="3212227"/>
            <a:ext cx="1803719" cy="44821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66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47008"/>
            <a:ext cx="4301175" cy="25719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65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447008"/>
            <a:ext cx="4301175" cy="2571917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354414" flipH="1">
            <a:off x="2686704" y="1791048"/>
            <a:ext cx="1538187" cy="2090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252682" y="1844889"/>
            <a:ext cx="4563125" cy="1384995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the align environment</a:t>
            </a:r>
          </a:p>
          <a:p>
            <a:r>
              <a:rPr lang="en-US" sz="2800" dirty="0" smtClean="0"/>
              <a:t>\label{…} will mark the equation on that line</a:t>
            </a:r>
          </a:p>
        </p:txBody>
      </p:sp>
    </p:spTree>
    <p:extLst>
      <p:ext uri="{BB962C8B-B14F-4D97-AF65-F5344CB8AC3E}">
        <p14:creationId xmlns:p14="http://schemas.microsoft.com/office/powerpoint/2010/main" val="111266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5944223"/>
            <a:ext cx="4301175" cy="91377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354414" flipH="1">
            <a:off x="3263040" y="4256245"/>
            <a:ext cx="1538187" cy="2090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813472" y="4761850"/>
            <a:ext cx="4287835" cy="1384995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\</a:t>
            </a:r>
            <a:r>
              <a:rPr lang="en-US" sz="2800" dirty="0" err="1" smtClean="0"/>
              <a:t>eqref</a:t>
            </a:r>
            <a:r>
              <a:rPr lang="en-US" sz="2800" dirty="0" smtClean="0"/>
              <a:t>(…)</a:t>
            </a:r>
          </a:p>
          <a:p>
            <a:r>
              <a:rPr lang="en-US" sz="2800" dirty="0" smtClean="0"/>
              <a:t>Inserts parenthesis around the number</a:t>
            </a:r>
          </a:p>
        </p:txBody>
      </p:sp>
    </p:spTree>
    <p:extLst>
      <p:ext uri="{BB962C8B-B14F-4D97-AF65-F5344CB8AC3E}">
        <p14:creationId xmlns:p14="http://schemas.microsoft.com/office/powerpoint/2010/main" val="297040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1959" b="1101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04692" y="343761"/>
            <a:ext cx="3801879" cy="651423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00000" flipV="1">
            <a:off x="5846602" y="2229072"/>
            <a:ext cx="1262014" cy="20983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24286" y="3798900"/>
            <a:ext cx="3183116" cy="2246769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Helvetica" charset="0"/>
                <a:ea typeface="Helvetica" charset="0"/>
                <a:cs typeface="Helvetica" charset="0"/>
              </a:rPr>
              <a:t>File Viewer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Displays the text (code) in the file selected in the Menu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90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762000"/>
            <a:ext cx="8509000" cy="533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58802" y="1082865"/>
            <a:ext cx="4663685" cy="156672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80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23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026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57728"/>
            <a:ext cx="4663685" cy="196193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961214" flipV="1">
            <a:off x="4552452" y="1260144"/>
            <a:ext cx="1535834" cy="2207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4083461" y="3111288"/>
            <a:ext cx="4981165" cy="3416320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Within</a:t>
            </a:r>
            <a:r>
              <a:rPr lang="en-US" sz="2400" dirty="0" smtClean="0"/>
              <a:t> the figure environment the \</a:t>
            </a:r>
            <a:r>
              <a:rPr lang="en-US" sz="2400" dirty="0" err="1" smtClean="0"/>
              <a:t>subfloat</a:t>
            </a:r>
            <a:r>
              <a:rPr lang="en-US" sz="2400" dirty="0" smtClean="0"/>
              <a:t>[ ]{ } function is activated </a:t>
            </a:r>
            <a:r>
              <a:rPr lang="en-US" sz="2400" u="sng" dirty="0" smtClean="0"/>
              <a:t>before</a:t>
            </a:r>
            <a:r>
              <a:rPr lang="en-US" sz="2400" dirty="0" smtClean="0"/>
              <a:t> the \</a:t>
            </a:r>
            <a:r>
              <a:rPr lang="en-US" sz="2400" dirty="0" err="1" smtClean="0"/>
              <a:t>includegraphics</a:t>
            </a:r>
            <a:r>
              <a:rPr lang="en-US" sz="2400" dirty="0" smtClean="0"/>
              <a:t>[ ]{ } function is used to call the graphic</a:t>
            </a:r>
          </a:p>
          <a:p>
            <a:endParaRPr lang="en-US" sz="2400" dirty="0"/>
          </a:p>
          <a:p>
            <a:r>
              <a:rPr lang="en-US" sz="2400" dirty="0" smtClean="0"/>
              <a:t>To label individual graphics for referencing, the \label{ } function must be inside the \</a:t>
            </a:r>
            <a:r>
              <a:rPr lang="en-US" sz="2400" dirty="0" err="1" smtClean="0"/>
              <a:t>subfloat</a:t>
            </a:r>
            <a:r>
              <a:rPr lang="en-US" sz="2400" dirty="0" smtClean="0"/>
              <a:t>[ ]{ }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4529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026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1193411"/>
            <a:ext cx="4663685" cy="261674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32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026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193411"/>
            <a:ext cx="4663685" cy="261674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604020" flipV="1">
            <a:off x="4640030" y="2249526"/>
            <a:ext cx="1535834" cy="2207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98527" y="4007229"/>
            <a:ext cx="6732787" cy="2308324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[ ] after \</a:t>
            </a:r>
            <a:r>
              <a:rPr lang="en-US" sz="2400" dirty="0" err="1" smtClean="0"/>
              <a:t>subfloat</a:t>
            </a:r>
            <a:r>
              <a:rPr lang="en-US" sz="2400" dirty="0" smtClean="0"/>
              <a:t> are necessary to create the sub-captions below each image (i.e., a, b, c, etc.)</a:t>
            </a:r>
          </a:p>
          <a:p>
            <a:endParaRPr lang="en-US" sz="2400" dirty="0"/>
          </a:p>
          <a:p>
            <a:r>
              <a:rPr lang="en-US" sz="2400" dirty="0"/>
              <a:t>Notice that line 54 is empty; empty lines will cause the following image(s) to be below the previous image(s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7036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0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400"/>
            <a:ext cx="9144000" cy="45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46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18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026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291897"/>
            <a:ext cx="4663685" cy="134669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76729" flipH="1" flipV="1">
            <a:off x="4560783" y="2510820"/>
            <a:ext cx="1660352" cy="23864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186112" y="591231"/>
            <a:ext cx="6480992" cy="2308324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Inside the figure environment a caption can be declared using \caption[ ]{ }</a:t>
            </a:r>
          </a:p>
          <a:p>
            <a:endParaRPr lang="en-US" sz="2400" dirty="0"/>
          </a:p>
          <a:p>
            <a:r>
              <a:rPr lang="en-US" sz="2400" dirty="0" smtClean="0"/>
              <a:t>\label in the figure environment labels the figure number, while \label in the \</a:t>
            </a:r>
            <a:r>
              <a:rPr lang="en-US" sz="2400" dirty="0" err="1" smtClean="0"/>
              <a:t>subfloats</a:t>
            </a:r>
            <a:r>
              <a:rPr lang="en-US" sz="2400" dirty="0" smtClean="0"/>
              <a:t> label the individual graphics</a:t>
            </a:r>
          </a:p>
        </p:txBody>
      </p:sp>
    </p:spTree>
    <p:extLst>
      <p:ext uri="{BB962C8B-B14F-4D97-AF65-F5344CB8AC3E}">
        <p14:creationId xmlns:p14="http://schemas.microsoft.com/office/powerpoint/2010/main" val="825961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90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92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959" b="1101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2121" y="358291"/>
            <a:ext cx="3801879" cy="649970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720127">
            <a:off x="3716318" y="2204778"/>
            <a:ext cx="1262014" cy="21023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11048" y="3776368"/>
            <a:ext cx="3215824" cy="181588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Helvetica" charset="0"/>
                <a:ea typeface="Helvetica" charset="0"/>
                <a:cs typeface="Helvetica" charset="0"/>
              </a:rPr>
              <a:t>PDF Viewer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Displays the PDF being created by this project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36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808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"/>
            <a:ext cx="4521367" cy="47079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61173" flipV="1">
            <a:off x="2813925" y="515332"/>
            <a:ext cx="1089577" cy="1566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98528" y="1697041"/>
            <a:ext cx="4324311" cy="2677656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\</a:t>
            </a:r>
            <a:r>
              <a:rPr lang="en-US" sz="2400" dirty="0" err="1" smtClean="0"/>
              <a:t>clearpage</a:t>
            </a:r>
            <a:r>
              <a:rPr lang="en-US" sz="2400" dirty="0" smtClean="0"/>
              <a:t> forces all of the following text to the next page</a:t>
            </a:r>
          </a:p>
          <a:p>
            <a:endParaRPr lang="en-US" sz="2400" dirty="0"/>
          </a:p>
          <a:p>
            <a:r>
              <a:rPr lang="en-US" sz="2400" dirty="0" smtClean="0"/>
              <a:t>NOTE:</a:t>
            </a:r>
          </a:p>
          <a:p>
            <a:r>
              <a:rPr lang="en-US" sz="2400" dirty="0" smtClean="0"/>
              <a:t>The function \</a:t>
            </a:r>
            <a:r>
              <a:rPr lang="en-US" sz="2400" dirty="0" err="1" smtClean="0"/>
              <a:t>newpage</a:t>
            </a:r>
            <a:r>
              <a:rPr lang="en-US" sz="2400" dirty="0" smtClean="0"/>
              <a:t> does not work well for floating objects (i.e., figures)</a:t>
            </a:r>
          </a:p>
        </p:txBody>
      </p:sp>
    </p:spTree>
    <p:extLst>
      <p:ext uri="{BB962C8B-B14F-4D97-AF65-F5344CB8AC3E}">
        <p14:creationId xmlns:p14="http://schemas.microsoft.com/office/powerpoint/2010/main" val="145203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8808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3792" y="3306510"/>
            <a:ext cx="4324309" cy="142333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31765" flipH="1" flipV="1">
            <a:off x="4254615" y="2369459"/>
            <a:ext cx="1112339" cy="15987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65688" y="98285"/>
            <a:ext cx="5966452" cy="2554545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\</a:t>
            </a:r>
            <a:r>
              <a:rPr lang="en-US" sz="2400" dirty="0" err="1" smtClean="0"/>
              <a:t>captionsetup</a:t>
            </a:r>
            <a:r>
              <a:rPr lang="en-US" sz="2400" dirty="0" smtClean="0"/>
              <a:t>{ } Allows for some manipulation to the environment’s captions</a:t>
            </a:r>
          </a:p>
          <a:p>
            <a:pPr lvl="1"/>
            <a:r>
              <a:rPr lang="en-US" sz="2000" dirty="0" smtClean="0"/>
              <a:t>Only the captions </a:t>
            </a:r>
            <a:r>
              <a:rPr lang="en-US" sz="2000" u="sng" dirty="0" smtClean="0"/>
              <a:t>following</a:t>
            </a:r>
            <a:r>
              <a:rPr lang="en-US" sz="2000" dirty="0" smtClean="0"/>
              <a:t> \</a:t>
            </a:r>
            <a:r>
              <a:rPr lang="en-US" sz="2000" dirty="0" err="1" smtClean="0"/>
              <a:t>captionsetup</a:t>
            </a:r>
            <a:r>
              <a:rPr lang="en-US" sz="2000" dirty="0" smtClean="0"/>
              <a:t>{ } within the environment will be impacted</a:t>
            </a:r>
          </a:p>
          <a:p>
            <a:endParaRPr lang="en-US" sz="2400" dirty="0"/>
          </a:p>
          <a:p>
            <a:r>
              <a:rPr lang="en-US" sz="2400" dirty="0" smtClean="0"/>
              <a:t>Call </a:t>
            </a:r>
            <a:r>
              <a:rPr lang="en-US" sz="2400" dirty="0"/>
              <a:t>package to alter </a:t>
            </a:r>
            <a:r>
              <a:rPr lang="en-US" sz="2400" dirty="0" smtClean="0"/>
              <a:t>ALL captions:</a:t>
            </a:r>
            <a:endParaRPr lang="en-US" sz="2400" dirty="0"/>
          </a:p>
          <a:p>
            <a:r>
              <a:rPr lang="en-US" sz="2400" dirty="0"/>
              <a:t>\</a:t>
            </a:r>
            <a:r>
              <a:rPr lang="en-US" sz="2400" dirty="0" err="1"/>
              <a:t>usepackage</a:t>
            </a:r>
            <a:r>
              <a:rPr lang="en-US" sz="2400" dirty="0"/>
              <a:t>[</a:t>
            </a:r>
            <a:r>
              <a:rPr lang="en-US" sz="2400" dirty="0" err="1"/>
              <a:t>singlelinecheck</a:t>
            </a:r>
            <a:r>
              <a:rPr lang="en-US" sz="2400" dirty="0"/>
              <a:t>=false]{caption}</a:t>
            </a:r>
            <a:endParaRPr lang="en-US" sz="24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0" y="6386853"/>
            <a:ext cx="9144000" cy="46166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http://</a:t>
            </a:r>
            <a:r>
              <a:rPr lang="en-US" sz="2400" dirty="0" err="1"/>
              <a:t>www.peteryu.ca</a:t>
            </a:r>
            <a:r>
              <a:rPr lang="en-US" sz="2400" dirty="0"/>
              <a:t>/tutorials/publishing/</a:t>
            </a:r>
            <a:r>
              <a:rPr lang="en-US" sz="2400" dirty="0" err="1"/>
              <a:t>latex_captions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87767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095023" y="625489"/>
            <a:ext cx="6965245" cy="39847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current version of the available template works. If you open it for the first time and receive any errors, it is because of the program/compiler – NOT the template.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758629" y="5026442"/>
            <a:ext cx="7640937" cy="1208875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/>
              <a:t> When in doubt, recompile several times in a row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4419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example: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1209125" y="1922720"/>
            <a:ext cx="6851143" cy="4160235"/>
          </a:xfrm>
        </p:spPr>
        <p:txBody>
          <a:bodyPr>
            <a:normAutofit/>
          </a:bodyPr>
          <a:lstStyle/>
          <a:p>
            <a:r>
              <a:rPr lang="en-US" dirty="0" smtClean="0"/>
              <a:t> When I uploaded </a:t>
            </a:r>
            <a:r>
              <a:rPr lang="en-US" dirty="0" err="1" smtClean="0"/>
              <a:t>dissertationtemplate.zip</a:t>
            </a:r>
            <a:r>
              <a:rPr lang="en-US" dirty="0"/>
              <a:t> </a:t>
            </a:r>
            <a:r>
              <a:rPr lang="en-US" dirty="0" smtClean="0"/>
              <a:t>into </a:t>
            </a:r>
            <a:r>
              <a:rPr lang="en-US" dirty="0" err="1" smtClean="0"/>
              <a:t>ShareLatex</a:t>
            </a:r>
            <a:r>
              <a:rPr lang="en-US" dirty="0" smtClean="0"/>
              <a:t> for the first time the bibliography did not work, </a:t>
            </a:r>
            <a:r>
              <a:rPr lang="en-US" u="sng" dirty="0" smtClean="0"/>
              <a:t>at first</a:t>
            </a:r>
            <a:r>
              <a:rPr lang="en-US" dirty="0" smtClean="0"/>
              <a:t>. However, the bibliography worked in a different program.</a:t>
            </a:r>
            <a:endParaRPr lang="en-US" u="sng" dirty="0" smtClean="0"/>
          </a:p>
          <a:p>
            <a:r>
              <a:rPr lang="en-US" dirty="0" smtClean="0"/>
              <a:t> Solution for </a:t>
            </a:r>
            <a:r>
              <a:rPr lang="en-US" dirty="0" err="1" smtClean="0"/>
              <a:t>ShareLatex</a:t>
            </a:r>
            <a:r>
              <a:rPr lang="en-US" dirty="0" smtClean="0"/>
              <a:t>: I MOVED </a:t>
            </a:r>
            <a:r>
              <a:rPr lang="en-US" dirty="0" err="1" smtClean="0"/>
              <a:t>references.bib</a:t>
            </a:r>
            <a:r>
              <a:rPr lang="en-US" dirty="0" smtClean="0"/>
              <a:t> out of the Sources folder and into the </a:t>
            </a:r>
            <a:r>
              <a:rPr lang="en-US" dirty="0" err="1" smtClean="0"/>
              <a:t>DissertationTemplate</a:t>
            </a:r>
            <a:r>
              <a:rPr lang="en-US" dirty="0" smtClean="0"/>
              <a:t> folder (Doing this means you also need to change the code in the </a:t>
            </a:r>
            <a:r>
              <a:rPr lang="en-US" dirty="0" err="1" smtClean="0"/>
              <a:t>dissertation.tex</a:t>
            </a:r>
            <a:r>
              <a:rPr lang="en-US" dirty="0" smtClean="0"/>
              <a:t> calling the .bib file: \bibliography{references})</a:t>
            </a:r>
          </a:p>
        </p:txBody>
      </p:sp>
    </p:spTree>
    <p:extLst>
      <p:ext uri="{BB962C8B-B14F-4D97-AF65-F5344CB8AC3E}">
        <p14:creationId xmlns:p14="http://schemas.microsoft.com/office/powerpoint/2010/main" val="185408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0000" r="40344" b="47090"/>
          <a:stretch/>
        </p:blipFill>
        <p:spPr>
          <a:xfrm>
            <a:off x="-266096" y="-4497371"/>
            <a:ext cx="9410096" cy="121747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4351" y="685802"/>
            <a:ext cx="7797662" cy="697522"/>
          </a:xfrm>
        </p:spPr>
        <p:txBody>
          <a:bodyPr/>
          <a:lstStyle/>
          <a:p>
            <a:r>
              <a:rPr lang="en-US" sz="3200" dirty="0"/>
              <a:t>A general breakdown of documents/code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647554" y="204616"/>
            <a:ext cx="5864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LaTeX</a:t>
            </a:r>
            <a:r>
              <a:rPr lang="en-US" dirty="0"/>
              <a:t>/</a:t>
            </a:r>
            <a:r>
              <a:rPr lang="en-US" dirty="0" err="1"/>
              <a:t>Document_Structure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14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0000" r="40344" b="47090"/>
          <a:stretch/>
        </p:blipFill>
        <p:spPr>
          <a:xfrm>
            <a:off x="-266096" y="-4487113"/>
            <a:ext cx="9410096" cy="1217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842002" y="2256560"/>
            <a:ext cx="2806095" cy="181588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\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documentclass</a:t>
            </a: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i="1" dirty="0" smtClean="0">
                <a:latin typeface="Helvetica" charset="0"/>
                <a:ea typeface="Helvetica" charset="0"/>
                <a:cs typeface="Helvetica" charset="0"/>
              </a:rPr>
              <a:t>Identifies the type of document</a:t>
            </a:r>
          </a:p>
        </p:txBody>
      </p:sp>
      <p:sp>
        <p:nvSpPr>
          <p:cNvPr id="3" name="Oval 2"/>
          <p:cNvSpPr/>
          <p:nvPr/>
        </p:nvSpPr>
        <p:spPr>
          <a:xfrm>
            <a:off x="2612572" y="199722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514351" y="685802"/>
            <a:ext cx="7797662" cy="697522"/>
          </a:xfrm>
        </p:spPr>
        <p:txBody>
          <a:bodyPr/>
          <a:lstStyle/>
          <a:p>
            <a:r>
              <a:rPr lang="en-US" sz="3200" dirty="0"/>
              <a:t>A general breakdown of documents/code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647554" y="204616"/>
            <a:ext cx="5864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LaTeX</a:t>
            </a:r>
            <a:r>
              <a:rPr lang="en-US" dirty="0"/>
              <a:t>/</a:t>
            </a:r>
            <a:r>
              <a:rPr lang="en-US" dirty="0" err="1"/>
              <a:t>Document_Structure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9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0000" r="40344" b="47090"/>
          <a:stretch/>
        </p:blipFill>
        <p:spPr>
          <a:xfrm>
            <a:off x="-266096" y="-4458542"/>
            <a:ext cx="9410096" cy="1217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12191" y="2630518"/>
            <a:ext cx="2963334" cy="3108544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\begin{document}</a:t>
            </a:r>
          </a:p>
          <a:p>
            <a:r>
              <a:rPr lang="en-US" sz="2800" i="1" dirty="0" smtClean="0">
                <a:latin typeface="Helvetica" charset="0"/>
                <a:ea typeface="Helvetica" charset="0"/>
                <a:cs typeface="Helvetica" charset="0"/>
              </a:rPr>
              <a:t>Opens a document environment , which is the beginning of the document text</a:t>
            </a:r>
          </a:p>
        </p:txBody>
      </p:sp>
      <p:sp>
        <p:nvSpPr>
          <p:cNvPr id="3" name="Oval 2"/>
          <p:cNvSpPr/>
          <p:nvPr/>
        </p:nvSpPr>
        <p:spPr>
          <a:xfrm>
            <a:off x="2636762" y="3809838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514351" y="685802"/>
            <a:ext cx="7797662" cy="697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A general breakdown of documents/code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647554" y="204616"/>
            <a:ext cx="5864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LaTeX</a:t>
            </a:r>
            <a:r>
              <a:rPr lang="en-US" dirty="0"/>
              <a:t>/</a:t>
            </a:r>
            <a:r>
              <a:rPr lang="en-US" dirty="0" err="1"/>
              <a:t>Document_Structure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1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0000" r="40344" b="47090"/>
          <a:stretch/>
        </p:blipFill>
        <p:spPr>
          <a:xfrm>
            <a:off x="-266096" y="-4458543"/>
            <a:ext cx="9410096" cy="121747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12191" y="2884559"/>
            <a:ext cx="2963334" cy="267765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\end{document}</a:t>
            </a:r>
          </a:p>
          <a:p>
            <a:r>
              <a:rPr lang="en-US" sz="2800" i="1" dirty="0" smtClean="0">
                <a:latin typeface="Helvetica" charset="0"/>
                <a:ea typeface="Helvetica" charset="0"/>
                <a:cs typeface="Helvetica" charset="0"/>
              </a:rPr>
              <a:t>Closes the document environment  thus ending the document text</a:t>
            </a:r>
          </a:p>
        </p:txBody>
      </p:sp>
      <p:sp>
        <p:nvSpPr>
          <p:cNvPr id="3" name="Oval 2"/>
          <p:cNvSpPr/>
          <p:nvPr/>
        </p:nvSpPr>
        <p:spPr>
          <a:xfrm>
            <a:off x="2588380" y="5321742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4"/>
          <p:cNvSpPr txBox="1">
            <a:spLocks/>
          </p:cNvSpPr>
          <p:nvPr/>
        </p:nvSpPr>
        <p:spPr>
          <a:xfrm>
            <a:off x="514351" y="685802"/>
            <a:ext cx="7797662" cy="69752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cap="all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A general breakdown of documents/code</a:t>
            </a:r>
            <a:endParaRPr lang="en-US" sz="3200" dirty="0"/>
          </a:p>
        </p:txBody>
      </p:sp>
      <p:sp>
        <p:nvSpPr>
          <p:cNvPr id="10" name="Rectangle 9"/>
          <p:cNvSpPr/>
          <p:nvPr/>
        </p:nvSpPr>
        <p:spPr>
          <a:xfrm>
            <a:off x="1647554" y="204616"/>
            <a:ext cx="5864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LaTeX</a:t>
            </a:r>
            <a:r>
              <a:rPr lang="en-US" dirty="0"/>
              <a:t>/</a:t>
            </a:r>
            <a:r>
              <a:rPr lang="en-US" dirty="0" err="1"/>
              <a:t>Document_Structure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77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0000" r="40344" b="47090"/>
          <a:stretch/>
        </p:blipFill>
        <p:spPr>
          <a:xfrm>
            <a:off x="-266096" y="-4497371"/>
            <a:ext cx="9410096" cy="121747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4351" y="685802"/>
            <a:ext cx="7797662" cy="697522"/>
          </a:xfrm>
        </p:spPr>
        <p:txBody>
          <a:bodyPr/>
          <a:lstStyle/>
          <a:p>
            <a:r>
              <a:rPr lang="en-US" sz="3200" dirty="0"/>
              <a:t>A general breakdown of documents/code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647554" y="204616"/>
            <a:ext cx="5864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LaTeX</a:t>
            </a:r>
            <a:r>
              <a:rPr lang="en-US" dirty="0"/>
              <a:t>/</a:t>
            </a:r>
            <a:r>
              <a:rPr lang="en-US" dirty="0" err="1"/>
              <a:t>Document_Structure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626860" y="1968650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36381" y="376412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588749" y="527384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2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0000" r="40344" b="47090"/>
          <a:stretch/>
        </p:blipFill>
        <p:spPr>
          <a:xfrm>
            <a:off x="-266096" y="-4497371"/>
            <a:ext cx="9410096" cy="121747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4351" y="685802"/>
            <a:ext cx="7797662" cy="697522"/>
          </a:xfrm>
        </p:spPr>
        <p:txBody>
          <a:bodyPr/>
          <a:lstStyle/>
          <a:p>
            <a:r>
              <a:rPr lang="en-US" sz="3200" dirty="0"/>
              <a:t>A general breakdown of documents/code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647554" y="204616"/>
            <a:ext cx="5864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LaTeX</a:t>
            </a:r>
            <a:r>
              <a:rPr lang="en-US" dirty="0"/>
              <a:t>/</a:t>
            </a:r>
            <a:r>
              <a:rPr lang="en-US" dirty="0" err="1"/>
              <a:t>Document_Structure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626860" y="1968650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36381" y="376412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>
            <a:off x="1776146" y="2300428"/>
            <a:ext cx="728662" cy="14205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579" y="2826024"/>
            <a:ext cx="164755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Preamble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1871394" y="4010168"/>
            <a:ext cx="728662" cy="14205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664" y="4321445"/>
            <a:ext cx="1942229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Text Environment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88749" y="527384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1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0000" r="40344" b="47090"/>
          <a:stretch/>
        </p:blipFill>
        <p:spPr>
          <a:xfrm>
            <a:off x="-266096" y="-4497371"/>
            <a:ext cx="9410096" cy="121747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4351" y="685802"/>
            <a:ext cx="7797662" cy="697522"/>
          </a:xfrm>
        </p:spPr>
        <p:txBody>
          <a:bodyPr/>
          <a:lstStyle/>
          <a:p>
            <a:r>
              <a:rPr lang="en-US" sz="3200" dirty="0"/>
              <a:t>A general breakdown of documents/code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647554" y="204616"/>
            <a:ext cx="5864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LaTeX</a:t>
            </a:r>
            <a:r>
              <a:rPr lang="en-US" dirty="0"/>
              <a:t>/</a:t>
            </a:r>
            <a:r>
              <a:rPr lang="en-US" dirty="0" err="1"/>
              <a:t>Document_Structure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626860" y="1968650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36381" y="376412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>
            <a:off x="1776146" y="2300428"/>
            <a:ext cx="728662" cy="14205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579" y="2826024"/>
            <a:ext cx="164755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Preamble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88749" y="527384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56200" y="2102749"/>
            <a:ext cx="3087764" cy="181588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Declare document style, function packages, custom settings</a:t>
            </a:r>
            <a:endParaRPr lang="en-US" sz="2800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35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LATEX</a:t>
            </a:r>
            <a:r>
              <a:rPr lang="en-US" sz="4000" dirty="0" smtClean="0"/>
              <a:t>: What is it and why do I care?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900" dirty="0" smtClean="0">
                <a:latin typeface="Helvetica" charset="0"/>
                <a:ea typeface="Helvetica" charset="0"/>
                <a:cs typeface="Helvetica" charset="0"/>
              </a:rPr>
              <a:t>A document preparation system for high-quality typesetting (NOT a word processor)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encourages </a:t>
            </a:r>
            <a:r>
              <a:rPr lang="en-US" u="sng" dirty="0" smtClean="0">
                <a:latin typeface="Helvetica" charset="0"/>
                <a:ea typeface="Helvetica" charset="0"/>
                <a:cs typeface="Helvetica" charset="0"/>
              </a:rPr>
              <a:t>authors can focus on content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and not design!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36" y="997405"/>
            <a:ext cx="1388866" cy="528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2" y="2995090"/>
            <a:ext cx="5016500" cy="144780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8919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0000" r="40344" b="47090"/>
          <a:stretch/>
        </p:blipFill>
        <p:spPr>
          <a:xfrm>
            <a:off x="-266096" y="-4497371"/>
            <a:ext cx="9410096" cy="121747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4351" y="685802"/>
            <a:ext cx="7797662" cy="697522"/>
          </a:xfrm>
        </p:spPr>
        <p:txBody>
          <a:bodyPr/>
          <a:lstStyle/>
          <a:p>
            <a:r>
              <a:rPr lang="en-US" sz="3200" dirty="0"/>
              <a:t>A general breakdown of documents/code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647554" y="204616"/>
            <a:ext cx="5864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LaTeX</a:t>
            </a:r>
            <a:r>
              <a:rPr lang="en-US" dirty="0"/>
              <a:t>/</a:t>
            </a:r>
            <a:r>
              <a:rPr lang="en-US" dirty="0" err="1"/>
              <a:t>Document_Structure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626860" y="1968650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36381" y="376412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>
            <a:off x="1776146" y="2300428"/>
            <a:ext cx="728662" cy="14205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579" y="2826024"/>
            <a:ext cx="164755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Preamble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88749" y="527384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56200" y="2102749"/>
            <a:ext cx="3087764" cy="181588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\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usepackage</a:t>
            </a: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i="1" dirty="0" smtClean="0">
                <a:latin typeface="Helvetica" charset="0"/>
                <a:ea typeface="Helvetica" charset="0"/>
                <a:cs typeface="Helvetica" charset="0"/>
              </a:rPr>
              <a:t>Opens the package identified inside { }</a:t>
            </a:r>
          </a:p>
        </p:txBody>
      </p:sp>
    </p:spTree>
    <p:extLst>
      <p:ext uri="{BB962C8B-B14F-4D97-AF65-F5344CB8AC3E}">
        <p14:creationId xmlns:p14="http://schemas.microsoft.com/office/powerpoint/2010/main" val="20257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0000" r="40344" b="47090"/>
          <a:stretch/>
        </p:blipFill>
        <p:spPr>
          <a:xfrm>
            <a:off x="-266096" y="-4484671"/>
            <a:ext cx="9410096" cy="121747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4351" y="685802"/>
            <a:ext cx="7797662" cy="697522"/>
          </a:xfrm>
        </p:spPr>
        <p:txBody>
          <a:bodyPr/>
          <a:lstStyle/>
          <a:p>
            <a:r>
              <a:rPr lang="en-US" sz="3200" dirty="0"/>
              <a:t>A general breakdown of documents/code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647554" y="204616"/>
            <a:ext cx="5864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LaTeX</a:t>
            </a:r>
            <a:r>
              <a:rPr lang="en-US" dirty="0"/>
              <a:t>/</a:t>
            </a:r>
            <a:r>
              <a:rPr lang="en-US" dirty="0" err="1"/>
              <a:t>Document_Structure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626860" y="1968650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36381" y="376412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Left Brace 1"/>
          <p:cNvSpPr/>
          <p:nvPr/>
        </p:nvSpPr>
        <p:spPr>
          <a:xfrm>
            <a:off x="1776146" y="2300428"/>
            <a:ext cx="728662" cy="14205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8579" y="2826024"/>
            <a:ext cx="1647554" cy="46166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Preamble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88749" y="527384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56200" y="2739834"/>
            <a:ext cx="3087764" cy="523220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Custom settings</a:t>
            </a:r>
            <a:endParaRPr lang="en-US" sz="2800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12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50000" r="40344" b="47090"/>
          <a:stretch/>
        </p:blipFill>
        <p:spPr>
          <a:xfrm>
            <a:off x="-266096" y="-4497371"/>
            <a:ext cx="9410096" cy="1217470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14351" y="685802"/>
            <a:ext cx="7797662" cy="697522"/>
          </a:xfrm>
        </p:spPr>
        <p:txBody>
          <a:bodyPr/>
          <a:lstStyle/>
          <a:p>
            <a:r>
              <a:rPr lang="en-US" sz="3200" dirty="0"/>
              <a:t>A general breakdown of documents/code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1647554" y="204616"/>
            <a:ext cx="58641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en.wikibooks.org</a:t>
            </a:r>
            <a:r>
              <a:rPr lang="en-US" dirty="0"/>
              <a:t>/wiki/</a:t>
            </a:r>
            <a:r>
              <a:rPr lang="en-US" dirty="0" err="1"/>
              <a:t>LaTeX</a:t>
            </a:r>
            <a:r>
              <a:rPr lang="en-US" dirty="0"/>
              <a:t>/</a:t>
            </a:r>
            <a:r>
              <a:rPr lang="en-US" dirty="0" err="1"/>
              <a:t>Document_Structure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626860" y="1968650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636381" y="376412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e 8"/>
          <p:cNvSpPr/>
          <p:nvPr/>
        </p:nvSpPr>
        <p:spPr>
          <a:xfrm>
            <a:off x="1871394" y="4010168"/>
            <a:ext cx="728662" cy="142052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664" y="4321445"/>
            <a:ext cx="1942229" cy="83099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Text Environment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588749" y="5273846"/>
            <a:ext cx="350762" cy="37495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02533" y="4139078"/>
            <a:ext cx="3087764" cy="95410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Document text</a:t>
            </a:r>
          </a:p>
          <a:p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nd formatting </a:t>
            </a:r>
            <a:endParaRPr lang="en-US" sz="2800" i="1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63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959" b="1101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4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5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96589" y="372068"/>
            <a:ext cx="1367887" cy="69231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27140">
            <a:off x="3261396" y="121689"/>
            <a:ext cx="1791594" cy="298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3618" y="2724534"/>
            <a:ext cx="7716763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http://www.ntg.nl/doc/biemesderfer/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ltxcrib.pdf</a:t>
            </a:r>
          </a:p>
          <a:p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http://</a:t>
            </a:r>
            <a:r>
              <a:rPr lang="en-US" sz="2800" dirty="0" err="1">
                <a:latin typeface="Helvetica" charset="0"/>
                <a:ea typeface="Helvetica" charset="0"/>
                <a:cs typeface="Helvetica" charset="0"/>
              </a:rPr>
              <a:t>www.math.wisc.edu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/~</a:t>
            </a:r>
            <a:r>
              <a:rPr lang="en-US" sz="2800" dirty="0" err="1">
                <a:latin typeface="Helvetica" charset="0"/>
                <a:ea typeface="Helvetica" charset="0"/>
                <a:cs typeface="Helvetica" charset="0"/>
              </a:rPr>
              <a:t>mitchell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/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learntex.pdf</a:t>
            </a: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89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breakdown of documents/code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6761820" cy="3602736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“Input files”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- files containing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code &amp; Text for building a PDF (e.g., </a:t>
            </a:r>
            <a:r>
              <a:rPr lang="en-US" cap="none" dirty="0" err="1" smtClean="0">
                <a:latin typeface="Helvetica" charset="0"/>
                <a:ea typeface="Helvetica" charset="0"/>
                <a:cs typeface="Helvetica" charset="0"/>
              </a:rPr>
              <a:t>main.tex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files consist of a preamble and text environment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Preamble – declare document type &amp; style, function packages, and custom functions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\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usepackage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– opens a package making certain functions accessible 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Text environment – Text and text formatting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62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 general breakdown of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documents/code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generating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bibliography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examples of basic equations, figures, and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tables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taking a look at the UM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Template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3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LATEX</a:t>
            </a:r>
            <a:r>
              <a:rPr lang="en-US" dirty="0" smtClean="0"/>
              <a:t>: </a:t>
            </a:r>
            <a:r>
              <a:rPr lang="en-US" sz="4000" dirty="0" smtClean="0"/>
              <a:t>What is it and why do I care?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Feature include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Typesettings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for journal articles, technical reports, books, and slide presentations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Control over large documents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Clean display of mathematical formulas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Automatic generation of bibliographies and indexes</a:t>
            </a:r>
          </a:p>
          <a:p>
            <a:pPr lvl="1"/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And much more!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14385" y="5189919"/>
            <a:ext cx="3018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www.latex-project.org</a:t>
            </a:r>
            <a:r>
              <a:rPr lang="en-US" dirty="0"/>
              <a:t>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3781358" y="3920017"/>
            <a:ext cx="1262014" cy="2098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36" y="997405"/>
            <a:ext cx="1388866" cy="52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3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bibliography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298448" y="1843941"/>
            <a:ext cx="6761820" cy="374406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List of Reference File - a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file containing the list of references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(e.g., </a:t>
            </a:r>
            <a:r>
              <a:rPr lang="en-US" cap="none" dirty="0" err="1" smtClean="0">
                <a:latin typeface="Helvetica" charset="0"/>
                <a:ea typeface="Helvetica" charset="0"/>
                <a:cs typeface="Helvetica" charset="0"/>
              </a:rPr>
              <a:t>referencelist.bib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Reference declaration in a .bib file depends on reference type</a:t>
            </a: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0251" y="270302"/>
            <a:ext cx="77046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https://</a:t>
            </a:r>
            <a:r>
              <a:rPr lang="en-US" sz="2100" dirty="0" err="1"/>
              <a:t>en.wikibooks.org</a:t>
            </a:r>
            <a:r>
              <a:rPr lang="en-US" sz="2100" dirty="0"/>
              <a:t>/wiki/</a:t>
            </a:r>
            <a:r>
              <a:rPr lang="en-US" sz="2100" dirty="0" err="1"/>
              <a:t>LaTeX</a:t>
            </a:r>
            <a:r>
              <a:rPr lang="en-US" sz="2100" dirty="0"/>
              <a:t>/</a:t>
            </a:r>
            <a:r>
              <a:rPr lang="en-US" sz="2100" dirty="0" err="1"/>
              <a:t>Bibliography_Management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8548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23" y="698500"/>
            <a:ext cx="4953000" cy="438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80" y="1919438"/>
            <a:ext cx="4390212" cy="345198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22" y="52169"/>
            <a:ext cx="8734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Example: Declaring article in .bib file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51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22" y="52169"/>
            <a:ext cx="8734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Example: Declaring book section with title in .bib file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0" y="635000"/>
            <a:ext cx="8382000" cy="20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981199"/>
            <a:ext cx="3581400" cy="430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0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22" y="52169"/>
            <a:ext cx="87345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Example: Declaring book section with title in .bib file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10" y="635000"/>
            <a:ext cx="8382000" cy="203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981199"/>
            <a:ext cx="3581400" cy="430932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49714" y="1981199"/>
            <a:ext cx="1547586" cy="40132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059303" flipV="1">
            <a:off x="4272180" y="1183998"/>
            <a:ext cx="1630603" cy="272824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4062490" y="3265283"/>
            <a:ext cx="4283224" cy="138499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Helvetica" charset="0"/>
                <a:ea typeface="Helvetica" charset="0"/>
                <a:cs typeface="Helvetica" charset="0"/>
              </a:rPr>
              <a:t>Identifier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How you cite the reference within the text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790160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0095" y="418496"/>
            <a:ext cx="435429" cy="40132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324517" y="805204"/>
            <a:ext cx="1262014" cy="18374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675287" y="2226322"/>
            <a:ext cx="2535162" cy="2677656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Helvetica" charset="0"/>
                <a:ea typeface="Helvetica" charset="0"/>
                <a:cs typeface="Helvetica" charset="0"/>
              </a:rPr>
              <a:t>New File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Create a new file.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*remember the extension should be .bib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94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05667" y="1071186"/>
            <a:ext cx="882952" cy="28274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904066" y="4016376"/>
            <a:ext cx="1121834" cy="26352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7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43844" y="4349844"/>
            <a:ext cx="882952" cy="40132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956240">
            <a:off x="4250280" y="2469172"/>
            <a:ext cx="1435821" cy="20905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1609300" y="2025134"/>
            <a:ext cx="2697049" cy="1815882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Make sure “and” separates each authors name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7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65863" y="1615925"/>
            <a:ext cx="882952" cy="401326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298341" flipH="1">
            <a:off x="6512223" y="2028457"/>
            <a:ext cx="1391684" cy="20262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5847282" y="3581092"/>
            <a:ext cx="3173557" cy="2677656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u="sng" dirty="0" smtClean="0">
                <a:latin typeface="Helvetica" charset="0"/>
                <a:ea typeface="Helvetica" charset="0"/>
                <a:cs typeface="Helvetica" charset="0"/>
              </a:rPr>
              <a:t>Formatting Ex.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\’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Inserts a dash above the following letter 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(i.e., 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é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4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4886"/>
            <a:ext cx="9144000" cy="6596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NOTE: Article search engines often have 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a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BibTeX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 option for retrieving citation information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82511" flipH="1">
            <a:off x="3125556" y="5110847"/>
            <a:ext cx="1391684" cy="20262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84667" y="3099868"/>
            <a:ext cx="3169396" cy="3539430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Just copy and paste code into your .bib file! Easy-peasy!</a:t>
            </a:r>
          </a:p>
          <a:p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Make sure to check accuracy of reference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31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bibliography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298448" y="1843941"/>
            <a:ext cx="6761820" cy="37440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List of Reference File - 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containing the list of references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(e.g., </a:t>
            </a:r>
            <a:r>
              <a:rPr lang="en-US" cap="none" dirty="0" err="1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referencelist.bib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Reference declaration in a .bib file depends on reference type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The input file (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i.e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.,the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.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file)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needs to be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altered slightly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call the .bib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file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Open bibliography package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Declare bibliography style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Reference .bib file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0251" y="270302"/>
            <a:ext cx="77046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https://</a:t>
            </a:r>
            <a:r>
              <a:rPr lang="en-US" sz="2100" dirty="0" err="1"/>
              <a:t>en.wikibooks.org</a:t>
            </a:r>
            <a:r>
              <a:rPr lang="en-US" sz="2100" dirty="0"/>
              <a:t>/wiki/</a:t>
            </a:r>
            <a:r>
              <a:rPr lang="en-US" sz="2100" dirty="0" err="1"/>
              <a:t>LaTeX</a:t>
            </a:r>
            <a:r>
              <a:rPr lang="en-US" sz="2100" dirty="0"/>
              <a:t>/</a:t>
            </a:r>
            <a:r>
              <a:rPr lang="en-US" sz="2100" dirty="0" err="1"/>
              <a:t>Bibliography_Management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77146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 general breakdown of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documents/code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generating a bibliography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examples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of basic equations, figures, and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tables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taking a look at the UM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Template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89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3714" y="689429"/>
            <a:ext cx="2588381" cy="677333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595639" y="6023429"/>
            <a:ext cx="2588381" cy="435428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095" y="689428"/>
            <a:ext cx="423334" cy="338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2095" y="1028095"/>
            <a:ext cx="423334" cy="3386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020" y="6023429"/>
            <a:ext cx="544285" cy="4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3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8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bibliography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298447" y="1843941"/>
            <a:ext cx="7136471" cy="383295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List of Reference File - a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 containing the list of references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(e.g., </a:t>
            </a:r>
            <a:r>
              <a:rPr lang="en-US" cap="none" dirty="0" err="1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referencelist.bib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Reference declaration in a .bib file depends on reference type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input file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i.e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.,the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.</a:t>
            </a:r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tex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file)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needs to be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altered slightly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to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call the .bib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file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Bibliography is generated with the cited references, only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Functions used for in-text citations must correspond to declared bibliography package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730251" y="270302"/>
            <a:ext cx="77046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https://</a:t>
            </a:r>
            <a:r>
              <a:rPr lang="en-US" sz="2100" dirty="0" err="1"/>
              <a:t>en.wikibooks.org</a:t>
            </a:r>
            <a:r>
              <a:rPr lang="en-US" sz="2100" dirty="0"/>
              <a:t>/wiki/</a:t>
            </a:r>
            <a:r>
              <a:rPr lang="en-US" sz="2100" dirty="0" err="1"/>
              <a:t>LaTeX</a:t>
            </a:r>
            <a:r>
              <a:rPr lang="en-US" sz="2100" dirty="0"/>
              <a:t>/</a:t>
            </a:r>
            <a:r>
              <a:rPr lang="en-US" sz="2100" dirty="0" err="1"/>
              <a:t>Bibliography_Management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80178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834849"/>
            <a:ext cx="6578600" cy="44577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 dirty="0" smtClean="0"/>
              <a:t>Generating a bibliography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30251" y="270302"/>
            <a:ext cx="77046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https://</a:t>
            </a:r>
            <a:r>
              <a:rPr lang="en-US" sz="2100" dirty="0" err="1"/>
              <a:t>en.wikibooks.org</a:t>
            </a:r>
            <a:r>
              <a:rPr lang="en-US" sz="2100" dirty="0"/>
              <a:t>/wiki/</a:t>
            </a:r>
            <a:r>
              <a:rPr lang="en-US" sz="2100" dirty="0" err="1"/>
              <a:t>LaTeX</a:t>
            </a:r>
            <a:r>
              <a:rPr lang="en-US" sz="2100" dirty="0"/>
              <a:t>/</a:t>
            </a:r>
            <a:r>
              <a:rPr lang="en-US" sz="2100" dirty="0" err="1"/>
              <a:t>Bibliography_Management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62756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6729" y="4307188"/>
            <a:ext cx="3852914" cy="56985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84357" y="3413747"/>
            <a:ext cx="3959643" cy="56985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88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710" y="5897295"/>
            <a:ext cx="3799549" cy="56985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184357" y="5025197"/>
            <a:ext cx="3959643" cy="56985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8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184357" y="5613400"/>
            <a:ext cx="3959643" cy="1117599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0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a bibliography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298447" y="1843941"/>
            <a:ext cx="7136471" cy="376945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List of Reference File - a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file containing the list of references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(e.g., </a:t>
            </a:r>
            <a:r>
              <a:rPr lang="en-US" cap="none" dirty="0" err="1" smtClean="0">
                <a:latin typeface="Helvetica" charset="0"/>
                <a:ea typeface="Helvetica" charset="0"/>
                <a:cs typeface="Helvetica" charset="0"/>
              </a:rPr>
              <a:t>referencelist.bib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Three lines of code need to be added to the .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file in order for LATEX to build a bibliography based on the .bib file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 bibliography based on the .bib file will ONLY contain references that are cited within the document text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Citation commands must be in compliance with the declared bibliography package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730251" y="270302"/>
            <a:ext cx="77046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100" dirty="0"/>
              <a:t>https://</a:t>
            </a:r>
            <a:r>
              <a:rPr lang="en-US" sz="2100" dirty="0" err="1"/>
              <a:t>en.wikibooks.org</a:t>
            </a:r>
            <a:r>
              <a:rPr lang="en-US" sz="2100" dirty="0"/>
              <a:t>/wiki/</a:t>
            </a:r>
            <a:r>
              <a:rPr lang="en-US" sz="2100" dirty="0" err="1"/>
              <a:t>LaTeX</a:t>
            </a:r>
            <a:r>
              <a:rPr lang="en-US" sz="2100" dirty="0"/>
              <a:t>/</a:t>
            </a:r>
            <a:r>
              <a:rPr lang="en-US" sz="2100" dirty="0" err="1"/>
              <a:t>Bibliography_Management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87628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 general breakdown of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documents/code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generating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 bibliography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examples of basic equations, figures, and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tables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taking a look at the UM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Template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372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20701"/>
            <a:ext cx="7797662" cy="1151965"/>
          </a:xfrm>
        </p:spPr>
        <p:txBody>
          <a:bodyPr>
            <a:normAutofit/>
          </a:bodyPr>
          <a:lstStyle/>
          <a:p>
            <a:r>
              <a:rPr lang="en-US" dirty="0">
                <a:ea typeface="Helvetica" charset="0"/>
                <a:cs typeface="Helvetica" charset="0"/>
              </a:rPr>
              <a:t>examples of basic </a:t>
            </a:r>
            <a:r>
              <a:rPr lang="en-US" dirty="0" smtClean="0">
                <a:ea typeface="Helvetica" charset="0"/>
                <a:cs typeface="Helvetica" charset="0"/>
              </a:rPr>
              <a:t>equations</a:t>
            </a:r>
            <a:endParaRPr lang="en-US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441096"/>
            <a:ext cx="8248649" cy="4248504"/>
          </a:xfrm>
        </p:spPr>
        <p:txBody>
          <a:bodyPr anchor="t">
            <a:normAutofit lnSpcReduction="1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Need to call a math package (e.g., </a:t>
            </a:r>
            <a:r>
              <a:rPr lang="en-US" cap="none" dirty="0" err="1" smtClean="0">
                <a:latin typeface="Helvetica" charset="0"/>
                <a:ea typeface="Helvetica" charset="0"/>
                <a:cs typeface="Helvetica" charset="0"/>
              </a:rPr>
              <a:t>mathtools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equations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and mathematical symbols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are only generated while in </a:t>
            </a:r>
            <a:r>
              <a:rPr lang="en-US" u="sng" dirty="0">
                <a:latin typeface="Helvetica" charset="0"/>
                <a:ea typeface="Helvetica" charset="0"/>
                <a:cs typeface="Helvetica" charset="0"/>
              </a:rPr>
              <a:t>math mode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There are two ways to activate </a:t>
            </a:r>
            <a:r>
              <a:rPr lang="en-US" u="sng" dirty="0" smtClean="0">
                <a:latin typeface="Helvetica" charset="0"/>
                <a:ea typeface="Helvetica" charset="0"/>
                <a:cs typeface="Helvetica" charset="0"/>
              </a:rPr>
              <a:t>math mode: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$...$</a:t>
            </a:r>
          </a:p>
          <a:p>
            <a:pPr lvl="2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Best for within sentences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\begin{</a:t>
            </a:r>
            <a:r>
              <a:rPr lang="en-US" i="1" cap="none" dirty="0" err="1" smtClean="0">
                <a:latin typeface="Helvetica" charset="0"/>
                <a:ea typeface="Helvetica" charset="0"/>
                <a:cs typeface="Helvetica" charset="0"/>
              </a:rPr>
              <a:t>environment_name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} … \end{</a:t>
            </a:r>
            <a:r>
              <a:rPr lang="en-US" i="1" cap="none" dirty="0" err="1">
                <a:latin typeface="Helvetica" charset="0"/>
                <a:ea typeface="Helvetica" charset="0"/>
                <a:cs typeface="Helvetica" charset="0"/>
              </a:rPr>
              <a:t>environment_name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}</a:t>
            </a:r>
          </a:p>
          <a:p>
            <a:pPr lvl="2"/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TWO APPLICABLE ENVIRONMENT: </a:t>
            </a:r>
            <a:r>
              <a:rPr lang="en-US" b="1" i="1" cap="none" dirty="0" smtClean="0">
                <a:latin typeface="Helvetica" charset="0"/>
                <a:ea typeface="Helvetica" charset="0"/>
                <a:cs typeface="Helvetica" charset="0"/>
              </a:rPr>
              <a:t>equation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, and </a:t>
            </a:r>
            <a:r>
              <a:rPr lang="en-US" b="1" i="1" cap="none" dirty="0" smtClean="0">
                <a:latin typeface="Helvetica" charset="0"/>
                <a:ea typeface="Helvetica" charset="0"/>
                <a:cs typeface="Helvetica" charset="0"/>
              </a:rPr>
              <a:t>align</a:t>
            </a:r>
          </a:p>
          <a:p>
            <a:pPr lvl="3"/>
            <a:r>
              <a:rPr lang="en-US" b="1" i="1" cap="none" dirty="0" smtClean="0">
                <a:latin typeface="Helvetica" charset="0"/>
                <a:ea typeface="Helvetica" charset="0"/>
                <a:cs typeface="Helvetica" charset="0"/>
              </a:rPr>
              <a:t>equation: 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for inserting a single equation</a:t>
            </a:r>
            <a:endParaRPr lang="en-US" b="1" i="1" cap="none" dirty="0" smtClean="0">
              <a:latin typeface="Helvetica" charset="0"/>
              <a:ea typeface="Helvetica" charset="0"/>
              <a:cs typeface="Helvetica" charset="0"/>
            </a:endParaRPr>
          </a:p>
          <a:p>
            <a:pPr lvl="3"/>
            <a:r>
              <a:rPr lang="en-US" b="1" i="1" cap="none" dirty="0" smtClean="0">
                <a:latin typeface="Helvetica" charset="0"/>
                <a:ea typeface="Helvetica" charset="0"/>
                <a:cs typeface="Helvetica" charset="0"/>
              </a:rPr>
              <a:t>align: 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for inserting a series of equations (solving)</a:t>
            </a:r>
            <a:endParaRPr lang="en-US" b="1" i="1" cap="none" dirty="0" smtClean="0">
              <a:latin typeface="Helvetica" charset="0"/>
              <a:ea typeface="Helvetica" charset="0"/>
              <a:cs typeface="Helvetica" charset="0"/>
            </a:endParaRPr>
          </a:p>
          <a:p>
            <a:pPr lvl="2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Allows for in text referencing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755651" y="140438"/>
            <a:ext cx="7650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en.wikibooks.org</a:t>
            </a:r>
            <a:r>
              <a:rPr lang="en-US" sz="2400" dirty="0"/>
              <a:t>/wiki/</a:t>
            </a:r>
            <a:r>
              <a:rPr lang="en-US" sz="2400" dirty="0" err="1"/>
              <a:t>LaTeX</a:t>
            </a:r>
            <a:r>
              <a:rPr lang="en-US" sz="2400" dirty="0"/>
              <a:t>/Mathematics</a:t>
            </a:r>
          </a:p>
        </p:txBody>
      </p:sp>
    </p:spTree>
    <p:extLst>
      <p:ext uri="{BB962C8B-B14F-4D97-AF65-F5344CB8AC3E}">
        <p14:creationId xmlns:p14="http://schemas.microsoft.com/office/powerpoint/2010/main" val="287759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it on your computer</a:t>
            </a:r>
            <a:br>
              <a:rPr lang="en-US" dirty="0" smtClean="0"/>
            </a:br>
            <a:r>
              <a:rPr lang="en-US" sz="3100" dirty="0"/>
              <a:t>https://</a:t>
            </a:r>
            <a:r>
              <a:rPr lang="en-US" sz="3100" dirty="0" err="1"/>
              <a:t>www.sharelatex.com</a:t>
            </a:r>
            <a:r>
              <a:rPr lang="en-US" sz="3100" dirty="0"/>
              <a:t>/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05226" y="1736294"/>
            <a:ext cx="5933547" cy="3816971"/>
          </a:xfrm>
        </p:spPr>
      </p:pic>
    </p:spTree>
    <p:extLst>
      <p:ext uri="{BB962C8B-B14F-4D97-AF65-F5344CB8AC3E}">
        <p14:creationId xmlns:p14="http://schemas.microsoft.com/office/powerpoint/2010/main" val="184181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8062" y="2377"/>
            <a:ext cx="4142883" cy="121975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58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06" y="0"/>
            <a:ext cx="7085243" cy="4343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8992"/>
            <a:ext cx="9144000" cy="22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44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06" y="0"/>
            <a:ext cx="7085243" cy="4343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8992"/>
            <a:ext cx="9144000" cy="2229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78865" y="5392281"/>
            <a:ext cx="925562" cy="4695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133661" y="3244243"/>
            <a:ext cx="1099308" cy="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0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06" y="0"/>
            <a:ext cx="7085243" cy="4343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8992"/>
            <a:ext cx="9144000" cy="2229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17372" y="6043265"/>
            <a:ext cx="925562" cy="4695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329025" y="3692461"/>
            <a:ext cx="1099308" cy="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83773" y="3930237"/>
            <a:ext cx="1099308" cy="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348909" y="5715429"/>
            <a:ext cx="925562" cy="4695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84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306" y="0"/>
            <a:ext cx="7085243" cy="43434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8992"/>
            <a:ext cx="9144000" cy="22290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363" y="6302381"/>
            <a:ext cx="861524" cy="46956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087717" y="4151351"/>
            <a:ext cx="1270074" cy="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33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933" y="0"/>
            <a:ext cx="5683725" cy="4194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933" y="4078132"/>
            <a:ext cx="5613940" cy="2779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18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3725" cy="4194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63435"/>
            <a:ext cx="5683725" cy="2814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880100" y="106718"/>
            <a:ext cx="3170512" cy="6555641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sz="2000" u="sng" dirty="0" smtClean="0">
                <a:latin typeface="Helvetica" charset="0"/>
                <a:ea typeface="Helvetica" charset="0"/>
                <a:cs typeface="Helvetica" charset="0"/>
              </a:rPr>
              <a:t>single equation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 can be created with an </a:t>
            </a:r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equation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 environment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8168" y="559916"/>
            <a:ext cx="3586091" cy="8701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46410" y="4738303"/>
            <a:ext cx="3837314" cy="5122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0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3725" cy="4194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63435"/>
            <a:ext cx="5683725" cy="2814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880763" y="106718"/>
            <a:ext cx="3169849" cy="6555641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sz="2000" u="sng" dirty="0">
                <a:latin typeface="Helvetica" charset="0"/>
                <a:ea typeface="Helvetica" charset="0"/>
                <a:cs typeface="Helvetica" charset="0"/>
              </a:rPr>
              <a:t>single equation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can be created with an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equation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environment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Using * removes the reference number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8168" y="1221571"/>
            <a:ext cx="3586091" cy="87011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46410" y="5058459"/>
            <a:ext cx="3837314" cy="51224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5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3725" cy="4194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63435"/>
            <a:ext cx="5683725" cy="2814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880763" y="106718"/>
            <a:ext cx="3169849" cy="5632311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sz="2000" u="sng" dirty="0">
                <a:latin typeface="Helvetica" charset="0"/>
                <a:ea typeface="Helvetica" charset="0"/>
                <a:cs typeface="Helvetica" charset="0"/>
              </a:rPr>
              <a:t>single equation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can be created with an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equation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environment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sz="2000" u="sng" dirty="0">
                <a:latin typeface="Helvetica" charset="0"/>
                <a:ea typeface="Helvetica" charset="0"/>
                <a:cs typeface="Helvetica" charset="0"/>
              </a:rPr>
              <a:t>series of equations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can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be created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with an </a:t>
            </a:r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align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environment</a:t>
            </a:r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sz="2000" i="1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4224" y="2182037"/>
            <a:ext cx="3756858" cy="17985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74018" y="5752130"/>
            <a:ext cx="4471942" cy="91023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62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3725" cy="4194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63435"/>
            <a:ext cx="5683725" cy="2814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880763" y="106718"/>
            <a:ext cx="3169849" cy="5632311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sz="2000" u="sng" dirty="0">
                <a:latin typeface="Helvetica" charset="0"/>
                <a:ea typeface="Helvetica" charset="0"/>
                <a:cs typeface="Helvetica" charset="0"/>
              </a:rPr>
              <a:t>single equation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can be created with an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equation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environment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sz="2000" u="sng" dirty="0">
                <a:latin typeface="Helvetica" charset="0"/>
                <a:ea typeface="Helvetica" charset="0"/>
                <a:cs typeface="Helvetica" charset="0"/>
              </a:rPr>
              <a:t>series of equations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can be created with an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align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environment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‘&amp;’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identifies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where to align the equations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4018" y="5752130"/>
            <a:ext cx="4471942" cy="91023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4224" y="2182037"/>
            <a:ext cx="3756858" cy="17985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89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general breakdown of documents/code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6761820" cy="3602736"/>
          </a:xfrm>
        </p:spPr>
        <p:txBody>
          <a:bodyPr/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“Input files”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- files containing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code &amp; Text for building a PDF (e.g., </a:t>
            </a:r>
            <a:r>
              <a:rPr lang="en-US" cap="none" dirty="0" err="1" smtClean="0">
                <a:latin typeface="Helvetica" charset="0"/>
                <a:ea typeface="Helvetica" charset="0"/>
                <a:cs typeface="Helvetica" charset="0"/>
              </a:rPr>
              <a:t>main.tex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05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3725" cy="4194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63435"/>
            <a:ext cx="5683725" cy="2814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880763" y="106718"/>
            <a:ext cx="3169849" cy="5632311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sz="2000" u="sng" dirty="0">
                <a:latin typeface="Helvetica" charset="0"/>
                <a:ea typeface="Helvetica" charset="0"/>
                <a:cs typeface="Helvetica" charset="0"/>
              </a:rPr>
              <a:t>single equation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can be created with an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equation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environment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sz="2000" u="sng" dirty="0">
                <a:latin typeface="Helvetica" charset="0"/>
                <a:ea typeface="Helvetica" charset="0"/>
                <a:cs typeface="Helvetica" charset="0"/>
              </a:rPr>
              <a:t>series of equations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can be created with an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align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environment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‘&amp;’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identifies where to align the equations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\\ is necessary to start a new line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4018" y="5752130"/>
            <a:ext cx="4471942" cy="91023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4224" y="2182037"/>
            <a:ext cx="3756858" cy="17985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19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124311"/>
            <a:ext cx="3756858" cy="169509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404525" flipH="1">
            <a:off x="2766543" y="-476386"/>
            <a:ext cx="1538187" cy="20905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flipH="1">
            <a:off x="4292272" y="431813"/>
            <a:ext cx="4563125" cy="1384995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\label{</a:t>
            </a:r>
            <a:r>
              <a:rPr lang="en-US" sz="2800" i="1" dirty="0" err="1" smtClean="0">
                <a:latin typeface="Helvetica" charset="0"/>
                <a:ea typeface="Helvetica" charset="0"/>
                <a:cs typeface="Helvetica" charset="0"/>
              </a:rPr>
              <a:t>insert_name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}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Label environment with </a:t>
            </a:r>
            <a:r>
              <a:rPr lang="en-US" sz="2800" i="1" dirty="0" err="1">
                <a:latin typeface="Helvetica" charset="0"/>
                <a:ea typeface="Helvetica" charset="0"/>
                <a:cs typeface="Helvetica" charset="0"/>
              </a:rPr>
              <a:t>insert_name</a:t>
            </a: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3393">
            <a:off x="1377713" y="2898459"/>
            <a:ext cx="1543979" cy="20905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flipH="1">
            <a:off x="2653972" y="4042858"/>
            <a:ext cx="4563125" cy="1384995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\ref{</a:t>
            </a:r>
            <a:r>
              <a:rPr lang="en-US" sz="2800" i="1" dirty="0" err="1" smtClean="0">
                <a:latin typeface="Helvetica" charset="0"/>
                <a:ea typeface="Helvetica" charset="0"/>
                <a:cs typeface="Helvetica" charset="0"/>
              </a:rPr>
              <a:t>insert_name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}</a:t>
            </a:r>
          </a:p>
          <a:p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Reference environment # for </a:t>
            </a:r>
            <a:r>
              <a:rPr lang="en-US" sz="2800" i="1" dirty="0" err="1" smtClean="0">
                <a:latin typeface="Helvetica" charset="0"/>
                <a:ea typeface="Helvetica" charset="0"/>
                <a:cs typeface="Helvetica" charset="0"/>
              </a:rPr>
              <a:t>insert_name</a:t>
            </a: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5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" y="1073172"/>
            <a:ext cx="2550821" cy="124262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574000" flipH="1">
            <a:off x="2868143" y="115565"/>
            <a:ext cx="1538187" cy="20905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177972" y="831062"/>
            <a:ext cx="4563125" cy="954107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Here, the </a:t>
            </a:r>
            <a:r>
              <a:rPr lang="en-US" sz="2800" i="1" dirty="0" smtClean="0"/>
              <a:t>identifier </a:t>
            </a:r>
            <a:r>
              <a:rPr lang="en-US" sz="2800" dirty="0" smtClean="0"/>
              <a:t>is </a:t>
            </a:r>
            <a:r>
              <a:rPr lang="en-US" sz="2800" dirty="0" err="1" smtClean="0"/>
              <a:t>eq:Functionk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27746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83725" cy="41940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063435"/>
            <a:ext cx="5683725" cy="2814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880763" y="106718"/>
            <a:ext cx="3169849" cy="6555641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sz="2000" u="sng" dirty="0">
                <a:latin typeface="Helvetica" charset="0"/>
                <a:ea typeface="Helvetica" charset="0"/>
                <a:cs typeface="Helvetica" charset="0"/>
              </a:rPr>
              <a:t>single equation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can be created with an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equation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environment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Using * removes the reference number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A </a:t>
            </a:r>
            <a:r>
              <a:rPr lang="en-US" sz="2000" u="sng" dirty="0">
                <a:latin typeface="Helvetica" charset="0"/>
                <a:ea typeface="Helvetica" charset="0"/>
                <a:cs typeface="Helvetica" charset="0"/>
              </a:rPr>
              <a:t>series of equations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can be created with an 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align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environment</a:t>
            </a:r>
            <a:r>
              <a:rPr lang="en-US" sz="2000" i="1" dirty="0"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‘&amp;’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identifies where to align the equations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\\ is necessary to start a new line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Using * would remove ALL reference numbers, but</a:t>
            </a: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\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nonumber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 removes a single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reference number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74018" y="5752130"/>
            <a:ext cx="4471942" cy="91023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4224" y="2182037"/>
            <a:ext cx="3756858" cy="17985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00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08001"/>
            <a:ext cx="7797662" cy="1151965"/>
          </a:xfrm>
        </p:spPr>
        <p:txBody>
          <a:bodyPr>
            <a:normAutofit/>
          </a:bodyPr>
          <a:lstStyle/>
          <a:p>
            <a:r>
              <a:rPr lang="en-US" dirty="0">
                <a:ea typeface="Helvetica" charset="0"/>
                <a:cs typeface="Helvetica" charset="0"/>
              </a:rPr>
              <a:t>examples of basic </a:t>
            </a:r>
            <a:r>
              <a:rPr lang="en-US" dirty="0" smtClean="0">
                <a:ea typeface="Helvetica" charset="0"/>
                <a:cs typeface="Helvetica" charset="0"/>
              </a:rPr>
              <a:t>figures</a:t>
            </a:r>
            <a:endParaRPr lang="en-US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91896"/>
            <a:ext cx="7796030" cy="3842104"/>
          </a:xfrm>
        </p:spPr>
        <p:txBody>
          <a:bodyPr anchor="t">
            <a:normAutofit lnSpcReduction="1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Need to call package </a:t>
            </a:r>
            <a:r>
              <a:rPr lang="en-US" cap="none" dirty="0" err="1" smtClean="0">
                <a:latin typeface="Helvetica" charset="0"/>
                <a:ea typeface="Helvetica" charset="0"/>
                <a:cs typeface="Helvetica" charset="0"/>
              </a:rPr>
              <a:t>graphicx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to get functions for inserting and manipulating images</a:t>
            </a:r>
            <a:endParaRPr lang="en-US" cap="none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Images supported by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include: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.jpg (Best for Photo)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png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(best for Diagrams)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.pdf</a:t>
            </a:r>
          </a:p>
          <a:p>
            <a:pPr lvl="1"/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.eps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Inserting a image within a </a:t>
            </a:r>
            <a:r>
              <a:rPr lang="en-US" b="1" i="1" cap="none" dirty="0" smtClean="0">
                <a:latin typeface="Helvetica" charset="0"/>
                <a:ea typeface="Helvetica" charset="0"/>
                <a:cs typeface="Helvetica" charset="0"/>
              </a:rPr>
              <a:t>figure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environment allows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i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) placement adjustment, ii) in text reference, and iii) insert captions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730251" y="111321"/>
            <a:ext cx="7703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www.sharelatex.com</a:t>
            </a:r>
            <a:r>
              <a:rPr lang="en-US" sz="2400" dirty="0"/>
              <a:t>/learn/</a:t>
            </a:r>
            <a:r>
              <a:rPr lang="en-US" sz="2400" dirty="0" err="1"/>
              <a:t>Inserting_Images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600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63500"/>
            <a:ext cx="8813800" cy="673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0" y="5418480"/>
            <a:ext cx="9144000" cy="954107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T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he UM Dissertation </a:t>
            </a:r>
            <a:r>
              <a:rPr lang="en-US" sz="2800" dirty="0" err="1" smtClean="0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 Template organizes 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images with a folder called: Figures</a:t>
            </a:r>
          </a:p>
        </p:txBody>
      </p:sp>
    </p:spTree>
    <p:extLst>
      <p:ext uri="{BB962C8B-B14F-4D97-AF65-F5344CB8AC3E}">
        <p14:creationId xmlns:p14="http://schemas.microsoft.com/office/powerpoint/2010/main" val="333691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39700"/>
            <a:ext cx="88138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9144000" cy="63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4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9144000" cy="6357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92" y="241301"/>
            <a:ext cx="4663685" cy="7659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177151" flipV="1">
            <a:off x="4508336" y="648056"/>
            <a:ext cx="1797537" cy="258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82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9144000" cy="6357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92" y="2135428"/>
            <a:ext cx="4663685" cy="76598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3607194" y="2771077"/>
            <a:ext cx="1538187" cy="22108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882638" y="476300"/>
            <a:ext cx="4261359" cy="4708981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When starting </a:t>
            </a:r>
            <a:r>
              <a:rPr lang="en-US" sz="2400" u="sng" dirty="0">
                <a:latin typeface="Helvetica" charset="0"/>
                <a:ea typeface="Helvetica" charset="0"/>
                <a:cs typeface="Helvetica" charset="0"/>
              </a:rPr>
              <a:t>any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environment, </a:t>
            </a:r>
            <a:r>
              <a:rPr lang="en-US" sz="2400" i="1" dirty="0">
                <a:latin typeface="Helvetica" charset="0"/>
                <a:ea typeface="Helvetica" charset="0"/>
                <a:cs typeface="Helvetica" charset="0"/>
              </a:rPr>
              <a:t>options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can be set within the [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]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Some position options include: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h : position right here</a:t>
            </a: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  : position at top of page</a:t>
            </a: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b : position at bottom of page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*For more options see provided websites</a:t>
            </a:r>
          </a:p>
          <a:p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6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662"/>
            <a:ext cx="9144000" cy="44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47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9144000" cy="6357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92" y="3109433"/>
            <a:ext cx="4663685" cy="5251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99620" flipV="1">
            <a:off x="3457692" y="1195229"/>
            <a:ext cx="1535834" cy="2207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970219" y="1076464"/>
            <a:ext cx="3998618" cy="2677656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Unlike the equation or align environment, the figure environment does not automatically center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\centering will center the graphic</a:t>
            </a:r>
          </a:p>
        </p:txBody>
      </p:sp>
    </p:spTree>
    <p:extLst>
      <p:ext uri="{BB962C8B-B14F-4D97-AF65-F5344CB8AC3E}">
        <p14:creationId xmlns:p14="http://schemas.microsoft.com/office/powerpoint/2010/main" val="4190056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249"/>
            <a:ext cx="9144000" cy="6357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92" y="3371127"/>
            <a:ext cx="4663685" cy="52511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99620" flipV="1">
            <a:off x="3457693" y="1403254"/>
            <a:ext cx="1535834" cy="2207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970218" y="485233"/>
            <a:ext cx="4083463" cy="6247864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\</a:t>
            </a: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includegraphics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[ ]{ }</a:t>
            </a: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The function inserting the graphic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[ ] : indicates </a:t>
            </a:r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options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for the graphic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Width: a commonly used option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- set to a measurement (5cm)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- set to a portion (0.5\</a:t>
            </a:r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textwidth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)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- For more units see 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https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://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en.wikibooks.org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/wiki/</a:t>
            </a:r>
            <a:r>
              <a:rPr lang="en-US" sz="2000" dirty="0" err="1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/Lengths</a:t>
            </a:r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{ } : indicates the path/directory to the image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62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9144000" cy="6357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92" y="4345564"/>
            <a:ext cx="4663685" cy="57040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99620" flipV="1">
            <a:off x="2592827" y="2417660"/>
            <a:ext cx="1535834" cy="22074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3875458" y="901715"/>
            <a:ext cx="4929165" cy="2431435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Inside an environment a caption can be declared using:</a:t>
            </a: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\caption[ ]{ }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[ ] : Text within square brackets will appear in the Table of Contents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{ } : Text within the curly brackets will appear with the graphic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50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300"/>
            <a:ext cx="9144000" cy="6357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792" y="5024402"/>
            <a:ext cx="4663685" cy="99739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42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471733"/>
            <a:ext cx="7797662" cy="1151965"/>
          </a:xfrm>
        </p:spPr>
        <p:txBody>
          <a:bodyPr>
            <a:normAutofit/>
          </a:bodyPr>
          <a:lstStyle/>
          <a:p>
            <a:r>
              <a:rPr lang="en-US" dirty="0">
                <a:ea typeface="Helvetica" charset="0"/>
                <a:cs typeface="Helvetica" charset="0"/>
              </a:rPr>
              <a:t>examples of basic </a:t>
            </a:r>
            <a:r>
              <a:rPr lang="en-US" dirty="0" smtClean="0">
                <a:ea typeface="Helvetica" charset="0"/>
                <a:cs typeface="Helvetica" charset="0"/>
              </a:rPr>
              <a:t>figures</a:t>
            </a:r>
            <a:endParaRPr lang="en-US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447800"/>
            <a:ext cx="7796030" cy="4165600"/>
          </a:xfrm>
        </p:spPr>
        <p:txBody>
          <a:bodyPr anchor="t">
            <a:norm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Need to call package </a:t>
            </a:r>
            <a:r>
              <a:rPr lang="en-US" cap="none" dirty="0" err="1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graphicx</a:t>
            </a:r>
            <a:r>
              <a:rPr lang="en-US" cap="none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to get functions for inserting and manipulating images</a:t>
            </a:r>
            <a:endParaRPr lang="en-US" cap="none" dirty="0">
              <a:solidFill>
                <a:schemeClr val="bg1">
                  <a:lumMod val="50000"/>
                </a:schemeClr>
              </a:solidFill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Inserting a image within a </a:t>
            </a:r>
            <a:r>
              <a:rPr lang="en-US" b="1" i="1" cap="none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figure</a:t>
            </a:r>
            <a:r>
              <a:rPr lang="en-US" cap="none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environment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allows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I)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placement adjustment, ii) in text reference, and iii) insert captions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figure environment is a single, floating box. To insert multiple images, we need to create </a:t>
            </a:r>
            <a:r>
              <a:rPr lang="en-US" i="1" u="sng" dirty="0">
                <a:latin typeface="Helvetica" charset="0"/>
                <a:ea typeface="Helvetica" charset="0"/>
                <a:cs typeface="Helvetica" charset="0"/>
              </a:rPr>
              <a:t>sub-floating boxes</a:t>
            </a:r>
            <a:r>
              <a:rPr lang="en-US" i="1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which can be done with the </a:t>
            </a:r>
            <a:r>
              <a:rPr lang="en-US" i="1" u="sng" dirty="0" err="1">
                <a:latin typeface="Helvetica" charset="0"/>
                <a:ea typeface="Helvetica" charset="0"/>
                <a:cs typeface="Helvetica" charset="0"/>
              </a:rPr>
              <a:t>subfig</a:t>
            </a:r>
            <a:r>
              <a:rPr lang="en-US" u="sng" dirty="0">
                <a:latin typeface="Helvetica" charset="0"/>
                <a:ea typeface="Helvetica" charset="0"/>
                <a:cs typeface="Helvetica" charset="0"/>
              </a:rPr>
              <a:t> package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0251" y="111321"/>
            <a:ext cx="77038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www.sharelatex.com</a:t>
            </a:r>
            <a:r>
              <a:rPr lang="en-US" sz="2400" dirty="0"/>
              <a:t>/learn/</a:t>
            </a:r>
            <a:r>
              <a:rPr lang="en-US" sz="2400" dirty="0" err="1"/>
              <a:t>Inserting_Images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0164" y="506569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</a:t>
            </a:r>
            <a:r>
              <a:rPr lang="en-US" sz="2000" dirty="0" err="1"/>
              <a:t>en.wikibooks.org</a:t>
            </a:r>
            <a:r>
              <a:rPr lang="en-US" sz="2000" dirty="0"/>
              <a:t>/wiki/</a:t>
            </a:r>
            <a:r>
              <a:rPr lang="en-US" sz="2000" dirty="0" err="1"/>
              <a:t>LaTeX</a:t>
            </a:r>
            <a:r>
              <a:rPr lang="en-US" sz="2000" dirty="0"/>
              <a:t>/Floats,_</a:t>
            </a:r>
            <a:r>
              <a:rPr lang="en-US" sz="2000" dirty="0" err="1"/>
              <a:t>Figures_and_Captions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438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08001"/>
            <a:ext cx="7797662" cy="1151965"/>
          </a:xfrm>
        </p:spPr>
        <p:txBody>
          <a:bodyPr>
            <a:normAutofit/>
          </a:bodyPr>
          <a:lstStyle/>
          <a:p>
            <a:r>
              <a:rPr lang="en-US" dirty="0">
                <a:ea typeface="Helvetica" charset="0"/>
                <a:cs typeface="Helvetica" charset="0"/>
              </a:rPr>
              <a:t>examples of basic </a:t>
            </a:r>
            <a:r>
              <a:rPr lang="en-US" dirty="0" smtClean="0">
                <a:ea typeface="Helvetica" charset="0"/>
                <a:cs typeface="Helvetica" charset="0"/>
              </a:rPr>
              <a:t>tables</a:t>
            </a:r>
            <a:endParaRPr lang="en-US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1771296"/>
            <a:ext cx="7796030" cy="3842104"/>
          </a:xfrm>
        </p:spPr>
        <p:txBody>
          <a:bodyPr anchor="t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Basic tables can be added to a document without any additional packages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 cellular structure of a table is generated using the </a:t>
            </a:r>
            <a:r>
              <a:rPr lang="en-US" b="1" i="1" cap="none" dirty="0" smtClean="0">
                <a:latin typeface="Helvetica" charset="0"/>
                <a:ea typeface="Helvetica" charset="0"/>
                <a:cs typeface="Helvetica" charset="0"/>
              </a:rPr>
              <a:t>tabular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environment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Creating a </a:t>
            </a:r>
            <a:r>
              <a:rPr lang="en-US" b="1" i="1" cap="none" dirty="0">
                <a:latin typeface="Helvetica" charset="0"/>
                <a:ea typeface="Helvetica" charset="0"/>
                <a:cs typeface="Helvetica" charset="0"/>
              </a:rPr>
              <a:t>tabular</a:t>
            </a:r>
            <a:r>
              <a:rPr lang="en-US" cap="none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environment </a:t>
            </a:r>
            <a:r>
              <a:rPr lang="en-US" u="sng" dirty="0" smtClean="0">
                <a:latin typeface="Helvetica" charset="0"/>
                <a:ea typeface="Helvetica" charset="0"/>
                <a:cs typeface="Helvetica" charset="0"/>
              </a:rPr>
              <a:t>within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a </a:t>
            </a:r>
            <a:r>
              <a:rPr lang="en-US" b="1" i="1" cap="none" dirty="0" smtClean="0">
                <a:latin typeface="Helvetica" charset="0"/>
                <a:ea typeface="Helvetica" charset="0"/>
                <a:cs typeface="Helvetica" charset="0"/>
              </a:rPr>
              <a:t>table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environment allows I)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placement adjustment, ii) in text reference, and iii) insert captions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3523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en.wikibooks.org</a:t>
            </a:r>
            <a:r>
              <a:rPr lang="en-US" sz="2400" dirty="0"/>
              <a:t>/wiki/</a:t>
            </a:r>
            <a:r>
              <a:rPr lang="en-US" sz="2400" dirty="0" err="1"/>
              <a:t>LaTeX</a:t>
            </a:r>
            <a:r>
              <a:rPr lang="en-US" sz="2400" dirty="0"/>
              <a:t>/Tables</a:t>
            </a:r>
          </a:p>
        </p:txBody>
      </p:sp>
    </p:spTree>
    <p:extLst>
      <p:ext uri="{BB962C8B-B14F-4D97-AF65-F5344CB8AC3E}">
        <p14:creationId xmlns:p14="http://schemas.microsoft.com/office/powerpoint/2010/main" val="199225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23"/>
          <a:stretch/>
        </p:blipFill>
        <p:spPr>
          <a:xfrm>
            <a:off x="0" y="0"/>
            <a:ext cx="7061200" cy="372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061200" cy="3187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745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23"/>
          <a:stretch/>
        </p:blipFill>
        <p:spPr>
          <a:xfrm>
            <a:off x="0" y="0"/>
            <a:ext cx="7061200" cy="372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061200" cy="318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0" y="368299"/>
            <a:ext cx="7061200" cy="91440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374217" flipH="1" flipV="1">
            <a:off x="2768963" y="1103453"/>
            <a:ext cx="1663375" cy="19852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4369304" y="1718368"/>
            <a:ext cx="4596895" cy="4708981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Inside the </a:t>
            </a:r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table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environment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(just like with the </a:t>
            </a:r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figure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environment) we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can use the functions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\centering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\caption[ ]{ }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\label{ }</a:t>
            </a: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</a:t>
            </a: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Commonly table captions are above the table, thus the \caption function should be before the construction of the </a:t>
            </a:r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tabular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8808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23"/>
          <a:stretch/>
        </p:blipFill>
        <p:spPr>
          <a:xfrm>
            <a:off x="0" y="0"/>
            <a:ext cx="7061200" cy="372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061200" cy="318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0" y="1181099"/>
            <a:ext cx="7061200" cy="187960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26326" flipV="1">
            <a:off x="7044059" y="1443776"/>
            <a:ext cx="1604089" cy="1811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0" y="3128960"/>
            <a:ext cx="9067367" cy="1692771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COLUMN STRUCTURE FOR THE </a:t>
            </a:r>
            <a:r>
              <a:rPr lang="en-US" sz="2000" i="1" dirty="0" smtClean="0">
                <a:latin typeface="Helvetica" charset="0"/>
                <a:ea typeface="Helvetica" charset="0"/>
                <a:cs typeface="Helvetica" charset="0"/>
              </a:rPr>
              <a:t>tabular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ENVIRONMENT IS SET WITHIN THE SECOND SET OF CURLY BRACKETS {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} </a:t>
            </a:r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-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column justification (center – c, left – l, right – r)</a:t>
            </a: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	-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number of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columns</a:t>
            </a:r>
          </a:p>
          <a:p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	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-vertical lines ( shift + \ = | )</a:t>
            </a:r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7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23"/>
          <a:stretch/>
        </p:blipFill>
        <p:spPr>
          <a:xfrm>
            <a:off x="0" y="0"/>
            <a:ext cx="7061200" cy="372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061200" cy="318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0" y="1181099"/>
            <a:ext cx="7061200" cy="187960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26326" flipV="1">
            <a:off x="7044059" y="1443776"/>
            <a:ext cx="1604089" cy="1811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0" y="3128960"/>
            <a:ext cx="9067367" cy="1631216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EVERYTHING THAT FOLLOWS \begin{tabular}{…} FILLS IN THE TABLE BEING CONSTRUCTED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NOTE: HORIZONTAL LINES ARE DECLARED USING \</a:t>
            </a:r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hline</a:t>
            </a:r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361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662"/>
            <a:ext cx="9144000" cy="44774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9348" y="1801784"/>
            <a:ext cx="1576441" cy="31747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pic>
        <p:nvPicPr>
          <p:cNvPr id="9" name="Picture 8" descr="AA04453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90" y="1245662"/>
            <a:ext cx="1788037" cy="312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5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23"/>
          <a:stretch/>
        </p:blipFill>
        <p:spPr>
          <a:xfrm>
            <a:off x="0" y="0"/>
            <a:ext cx="7061200" cy="372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061200" cy="318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0" y="1181099"/>
            <a:ext cx="7061200" cy="187960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626326" flipV="1">
            <a:off x="7044059" y="1443776"/>
            <a:ext cx="1604089" cy="1811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flipH="1">
            <a:off x="0" y="3128960"/>
            <a:ext cx="9067367" cy="1938992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TO CREATE A ROW, CELL TEXT IS SEPERATED BY &amp; SYMBOL AND NEW ROWS ARE STARTED WITH \\ SYMBOL</a:t>
            </a:r>
          </a:p>
          <a:p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NOTE: MAKE SURE TO REPRESENT EACH COLUMN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32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023"/>
          <a:stretch/>
        </p:blipFill>
        <p:spPr>
          <a:xfrm>
            <a:off x="0" y="0"/>
            <a:ext cx="7061200" cy="3721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0300"/>
            <a:ext cx="7061200" cy="3187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0" y="3209456"/>
            <a:ext cx="7061200" cy="482599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0" y="3962399"/>
            <a:ext cx="9067367" cy="1015663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REFERENCE THE TABLE WITHIN TEXT USING: \ref{…}</a:t>
            </a:r>
          </a:p>
          <a:p>
            <a:endParaRPr lang="en-US" sz="20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17549" flipV="1">
            <a:off x="7262239" y="2481471"/>
            <a:ext cx="1604089" cy="18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86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508001"/>
            <a:ext cx="7797662" cy="1151965"/>
          </a:xfrm>
        </p:spPr>
        <p:txBody>
          <a:bodyPr>
            <a:normAutofit/>
          </a:bodyPr>
          <a:lstStyle/>
          <a:p>
            <a:r>
              <a:rPr lang="en-US" dirty="0">
                <a:ea typeface="Helvetica" charset="0"/>
                <a:cs typeface="Helvetica" charset="0"/>
              </a:rPr>
              <a:t>examples of basic </a:t>
            </a:r>
            <a:r>
              <a:rPr lang="en-US" dirty="0" smtClean="0">
                <a:ea typeface="Helvetica" charset="0"/>
                <a:cs typeface="Helvetica" charset="0"/>
              </a:rPr>
              <a:t>tables</a:t>
            </a:r>
            <a:endParaRPr lang="en-US" dirty="0">
              <a:ea typeface="Helvetica" charset="0"/>
              <a:cs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771296"/>
            <a:ext cx="8210549" cy="3842104"/>
          </a:xfrm>
        </p:spPr>
        <p:txBody>
          <a:bodyPr anchor="t"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DEFINE THE WIDTH OF TABLE COLUMNS (ARRAY PACKAGE)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MERGING COLUMNS IN A ROW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MERGING ROWS IN A COLUMN (MULTIROW PACKAGE)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LANDSCAPE TABLES (PDFLANDSCAPE PACKAGE &amp; LANDSCAPE ENVIRONMENT)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MULTIPAGE TABLES (LONGTABLE PACKAGE)</a:t>
            </a: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13523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en.wikibooks.org</a:t>
            </a:r>
            <a:r>
              <a:rPr lang="en-US" sz="2400" dirty="0"/>
              <a:t>/wiki/</a:t>
            </a:r>
            <a:r>
              <a:rPr lang="en-US" sz="2400" dirty="0" err="1"/>
              <a:t>LaTeX</a:t>
            </a:r>
            <a:r>
              <a:rPr lang="en-US" sz="2400" dirty="0"/>
              <a:t>/Tables</a:t>
            </a:r>
          </a:p>
        </p:txBody>
      </p:sp>
    </p:spTree>
    <p:extLst>
      <p:ext uri="{BB962C8B-B14F-4D97-AF65-F5344CB8AC3E}">
        <p14:creationId xmlns:p14="http://schemas.microsoft.com/office/powerpoint/2010/main" val="16981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Helvetica" charset="0"/>
                <a:cs typeface="Helvetica" charset="0"/>
              </a:rPr>
              <a:t>examples of basic equations, figures, and 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298448" y="2121407"/>
            <a:ext cx="6761820" cy="360273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MATH symbols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and equations are inserted into a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DOCUMENT via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math mode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ENVIRONMENTS 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equation, align, figure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, and 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table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make in text referencing possible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Environments 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figure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and </a:t>
            </a:r>
            <a:r>
              <a:rPr lang="en-US" cap="none" dirty="0" smtClean="0">
                <a:latin typeface="Helvetica" charset="0"/>
                <a:ea typeface="Helvetica" charset="0"/>
                <a:cs typeface="Helvetica" charset="0"/>
              </a:rPr>
              <a:t>table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allow you to caption and adjust placement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There is a lot of example code available to you online to copy – paste – edit </a:t>
            </a:r>
          </a:p>
        </p:txBody>
      </p:sp>
    </p:spTree>
    <p:extLst>
      <p:ext uri="{BB962C8B-B14F-4D97-AF65-F5344CB8AC3E}">
        <p14:creationId xmlns:p14="http://schemas.microsoft.com/office/powerpoint/2010/main" val="206529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 general breakdown of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documents/code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generating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 bibliography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examples of basic equations, figures, and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tables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taking a look at the UM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Template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8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393701"/>
            <a:ext cx="7797662" cy="1151965"/>
          </a:xfrm>
        </p:spPr>
        <p:txBody>
          <a:bodyPr/>
          <a:lstStyle/>
          <a:p>
            <a:r>
              <a:rPr lang="en-US" dirty="0" smtClean="0"/>
              <a:t>Getting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424940" y="1433456"/>
            <a:ext cx="7299960" cy="4143407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Y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ou 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can access the main Blackboard page at </a:t>
            </a:r>
            <a:r>
              <a:rPr lang="en-US" dirty="0">
                <a:latin typeface="Helvetica" charset="0"/>
                <a:ea typeface="Helvetica" charset="0"/>
                <a:cs typeface="Helvetica" charset="0"/>
                <a:hlinkClick r:id="rId2"/>
              </a:rPr>
              <a:t>www.miami.edu/blackboard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Under the </a:t>
            </a:r>
            <a:r>
              <a:rPr lang="en-US" u="sng" dirty="0" smtClean="0">
                <a:latin typeface="Helvetica" charset="0"/>
                <a:ea typeface="Helvetica" charset="0"/>
                <a:cs typeface="Helvetica" charset="0"/>
              </a:rPr>
              <a:t>My Organizations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tab select </a:t>
            </a:r>
            <a:r>
              <a:rPr lang="en-US" u="sng" dirty="0" smtClean="0">
                <a:latin typeface="Helvetica" charset="0"/>
                <a:ea typeface="Helvetica" charset="0"/>
                <a:cs typeface="Helvetica" charset="0"/>
              </a:rPr>
              <a:t>Electronic </a:t>
            </a:r>
            <a:r>
              <a:rPr lang="en-US" u="sng" dirty="0">
                <a:latin typeface="Helvetica" charset="0"/>
                <a:ea typeface="Helvetica" charset="0"/>
                <a:cs typeface="Helvetica" charset="0"/>
              </a:rPr>
              <a:t>Thesis and </a:t>
            </a:r>
            <a:r>
              <a:rPr lang="en-US" u="sng" dirty="0" smtClean="0">
                <a:latin typeface="Helvetica" charset="0"/>
                <a:ea typeface="Helvetica" charset="0"/>
                <a:cs typeface="Helvetica" charset="0"/>
              </a:rPr>
              <a:t>Dissertations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Select </a:t>
            </a:r>
            <a:r>
              <a:rPr lang="en-US" u="sng" dirty="0" smtClean="0">
                <a:latin typeface="Helvetica" charset="0"/>
                <a:ea typeface="Helvetica" charset="0"/>
                <a:cs typeface="Helvetica" charset="0"/>
              </a:rPr>
              <a:t>Discussions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sym typeface="Wingdings"/>
              </a:rPr>
              <a:t>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u="sng" dirty="0" smtClean="0">
                <a:latin typeface="Helvetica" charset="0"/>
                <a:ea typeface="Helvetica" charset="0"/>
                <a:cs typeface="Helvetica" charset="0"/>
              </a:rPr>
              <a:t>Templates and Advice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  <a:sym typeface="Wingdings"/>
              </a:rPr>
              <a:t>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u="sng" dirty="0" err="1" smtClean="0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u="sng" dirty="0" smtClean="0">
                <a:latin typeface="Helvetica" charset="0"/>
                <a:ea typeface="Helvetica" charset="0"/>
                <a:cs typeface="Helvetica" charset="0"/>
              </a:rPr>
              <a:t> Templates</a:t>
            </a: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Click on “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Template” to download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DissertationTempate.zip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Upload into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ShareLatex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(or preferred program)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44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1" y="2125133"/>
            <a:ext cx="423334" cy="3386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101" y="1744133"/>
            <a:ext cx="423334" cy="3386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1701800"/>
            <a:ext cx="18161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" y="2082800"/>
            <a:ext cx="1816100" cy="381000"/>
          </a:xfrm>
          <a:prstGeom prst="rect">
            <a:avLst/>
          </a:prstGeom>
          <a:noFill/>
          <a:ln w="38100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9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8210549" cy="331118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dissertation.tex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is the input file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tex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 file create your document 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This is where you edit the preamble (</a:t>
            </a:r>
            <a:r>
              <a:rPr lang="en-US" sz="2000" dirty="0" err="1" smtClean="0">
                <a:latin typeface="Helvetica" charset="0"/>
                <a:ea typeface="Helvetica" charset="0"/>
                <a:cs typeface="Helvetica" charset="0"/>
              </a:rPr>
              <a:t>i.g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., add </a:t>
            </a:r>
            <a:r>
              <a:rPr lang="en-US" sz="2000" dirty="0">
                <a:latin typeface="Helvetica" charset="0"/>
                <a:ea typeface="Helvetica" charset="0"/>
                <a:cs typeface="Helvetica" charset="0"/>
              </a:rPr>
              <a:t>packages, change bibliography </a:t>
            </a:r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style) and edit document environment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31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420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21897"/>
            <a:ext cx="9144000" cy="584776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Notice bibliography setup in </a:t>
            </a:r>
            <a:r>
              <a:rPr lang="en-US" sz="3200" dirty="0" err="1" smtClean="0">
                <a:latin typeface="Helvetica" charset="0"/>
                <a:ea typeface="Helvetica" charset="0"/>
                <a:cs typeface="Helvetica" charset="0"/>
              </a:rPr>
              <a:t>dissertation.tex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5464520" y="1646166"/>
            <a:ext cx="3562078" cy="4893647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You will notice that the </a:t>
            </a:r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cite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package is used, NOT the </a:t>
            </a:r>
            <a:r>
              <a:rPr lang="en-US" sz="2400" i="1" dirty="0" err="1" smtClean="0">
                <a:latin typeface="Helvetica" charset="0"/>
                <a:ea typeface="Helvetica" charset="0"/>
                <a:cs typeface="Helvetica" charset="0"/>
              </a:rPr>
              <a:t>natbib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package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And that the called bibliography style is instead </a:t>
            </a: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IEEEtran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– a created style</a:t>
            </a:r>
          </a:p>
          <a:p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chapter2.tex has some example code, including how to cite a reference in this template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39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8210549" cy="331118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dissertation.tex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is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tex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file create your document 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This is where you edit the preamble (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i.g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., add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packages, change bibliography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style) and edit document environment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Edit cover page (e.g., name, committee, etc.)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29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959" b="11017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9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0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21897"/>
            <a:ext cx="9144000" cy="461665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In </a:t>
            </a: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dissertation.tex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– Below comment line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MUST be edited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50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8210549" cy="331118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dissertation.tex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is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tex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file create your document 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This is where you edit the preamble (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i.g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., add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packages, change bibliography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style) and edit document environment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Edit cover page (e.g., name, committee, etc.)</a:t>
            </a:r>
          </a:p>
          <a:p>
            <a:pPr lvl="1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Add/remove chapters and appendixes 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90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21897"/>
            <a:ext cx="9144000" cy="461665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In </a:t>
            </a:r>
            <a:r>
              <a:rPr lang="en-US" sz="2400" dirty="0" err="1" smtClean="0"/>
              <a:t>dissertation.tex</a:t>
            </a:r>
            <a:r>
              <a:rPr lang="en-US" sz="2400" dirty="0"/>
              <a:t> </a:t>
            </a:r>
            <a:r>
              <a:rPr lang="en-US" sz="2400" dirty="0" smtClean="0"/>
              <a:t>– </a:t>
            </a:r>
            <a:r>
              <a:rPr lang="en-US" sz="2400" dirty="0" smtClean="0"/>
              <a:t>Add / Remove </a:t>
            </a:r>
            <a:r>
              <a:rPr lang="en-US" sz="2400" dirty="0" smtClean="0"/>
              <a:t>chapter </a:t>
            </a:r>
            <a:r>
              <a:rPr lang="en-US" sz="2400" dirty="0" smtClean="0"/>
              <a:t>and appendix .</a:t>
            </a:r>
            <a:r>
              <a:rPr lang="en-US" sz="2400" dirty="0" err="1" smtClean="0"/>
              <a:t>tex</a:t>
            </a:r>
            <a:r>
              <a:rPr lang="en-US" sz="2400" dirty="0" smtClean="0"/>
              <a:t> files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21724" y="3725882"/>
            <a:ext cx="3860866" cy="176959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479575"/>
            <a:ext cx="406400" cy="444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6369075"/>
            <a:ext cx="4064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the 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1837766"/>
            <a:ext cx="8210549" cy="35368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dissertation.tex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is</a:t>
            </a:r>
            <a:endParaRPr lang="en-US" dirty="0" smtClean="0">
              <a:latin typeface="Helvetica" charset="0"/>
              <a:ea typeface="Helvetica" charset="0"/>
              <a:cs typeface="Helvetica" charset="0"/>
            </a:endParaRP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the 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tex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 file create your document 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This is where you edit the preamble (</a:t>
            </a:r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i.g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., add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packages, change bibliography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style) and edit document environment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Edit cover page (e.g., name, committee, etc.)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Helvetica" charset="0"/>
                <a:ea typeface="Helvetica" charset="0"/>
                <a:cs typeface="Helvetica" charset="0"/>
              </a:rPr>
              <a:t>Add/remove chapters and appendixes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Edit all files in sources folder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03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19" r="8824" b="-319"/>
          <a:stretch/>
        </p:blipFill>
        <p:spPr>
          <a:xfrm>
            <a:off x="-88900" y="3502"/>
            <a:ext cx="9232900" cy="6879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739900"/>
            <a:ext cx="2908300" cy="26797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50798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-21897"/>
            <a:ext cx="9144000" cy="461665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chapter2.tex can be referred to as an example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19" r="8824" b="-319"/>
          <a:stretch/>
        </p:blipFill>
        <p:spPr>
          <a:xfrm>
            <a:off x="-88900" y="3502"/>
            <a:ext cx="9232900" cy="687989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739900"/>
            <a:ext cx="2908300" cy="26797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0" y="50798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300" y="72695"/>
            <a:ext cx="58547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-21897"/>
            <a:ext cx="9144000" cy="461665"/>
          </a:xfrm>
          <a:prstGeom prst="rect">
            <a:avLst/>
          </a:prstGeom>
          <a:solidFill>
            <a:srgbClr val="FFFFFF"/>
          </a:solidFill>
          <a:ln w="38100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chapter2.tex can be referred to as an example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52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25401"/>
            <a:ext cx="7797662" cy="1151965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55578" y="939801"/>
            <a:ext cx="7782022" cy="47117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is a free document preparation system that allows the writer for focus more on content and less on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design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there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are many online sources available to help identify the necessary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code/functions/packages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– so don’t fear the language! </a:t>
            </a:r>
          </a:p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The UM </a:t>
            </a:r>
            <a:r>
              <a:rPr lang="en-US" dirty="0" err="1" smtClean="0">
                <a:latin typeface="Helvetica" charset="0"/>
                <a:ea typeface="Helvetica" charset="0"/>
                <a:cs typeface="Helvetica" charset="0"/>
              </a:rPr>
              <a:t>LaTeX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Help Forum is available to you to discuss template issues (where you downloaded the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template &amp; LATEX Workshop Documents)</a:t>
            </a:r>
            <a:endParaRPr lang="en-US" dirty="0">
              <a:latin typeface="Helvetica" charset="0"/>
              <a:ea typeface="Helvetica" charset="0"/>
              <a:cs typeface="Helvetica" charset="0"/>
            </a:endParaRPr>
          </a:p>
          <a:p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 Using the UM Dissertation Template can streamline your dissertation writing process, so take advantage of </a:t>
            </a:r>
            <a:r>
              <a:rPr lang="en-US" dirty="0" smtClean="0">
                <a:latin typeface="Helvetica" charset="0"/>
                <a:ea typeface="Helvetica" charset="0"/>
                <a:cs typeface="Helvetica" charset="0"/>
              </a:rPr>
              <a:t>it!</a:t>
            </a:r>
          </a:p>
        </p:txBody>
      </p:sp>
    </p:spTree>
    <p:extLst>
      <p:ext uri="{BB962C8B-B14F-4D97-AF65-F5344CB8AC3E}">
        <p14:creationId xmlns:p14="http://schemas.microsoft.com/office/powerpoint/2010/main" val="7208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380647">
            <a:off x="75883" y="118480"/>
            <a:ext cx="7533524" cy="2620537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Word Processors? </a:t>
            </a:r>
            <a:br>
              <a:rPr lang="en-US" sz="5400" dirty="0" smtClean="0"/>
            </a:br>
            <a:r>
              <a:rPr lang="en-US" sz="5400" dirty="0" err="1" smtClean="0"/>
              <a:t>Ain’t</a:t>
            </a:r>
            <a:r>
              <a:rPr lang="en-US" sz="5400" dirty="0" smtClean="0"/>
              <a:t> </a:t>
            </a:r>
            <a:r>
              <a:rPr lang="en-US" sz="5400" dirty="0" err="1"/>
              <a:t>Noobody</a:t>
            </a:r>
            <a:r>
              <a:rPr lang="en-US" sz="5400" dirty="0"/>
              <a:t> </a:t>
            </a:r>
            <a:r>
              <a:rPr lang="en-US" sz="5400" dirty="0" smtClean="0"/>
              <a:t>Got Time For That: Introduction </a:t>
            </a:r>
            <a:r>
              <a:rPr lang="en-US" sz="5400" dirty="0" err="1" smtClean="0"/>
              <a:t>tO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46311"/>
            <a:ext cx="5712179" cy="1196622"/>
          </a:xfrm>
        </p:spPr>
        <p:txBody>
          <a:bodyPr/>
          <a:lstStyle/>
          <a:p>
            <a:pPr algn="l"/>
            <a:r>
              <a:rPr lang="en-US" dirty="0" smtClean="0"/>
              <a:t>By Holly Perryman</a:t>
            </a:r>
          </a:p>
          <a:p>
            <a:pPr algn="l"/>
            <a:r>
              <a:rPr lang="en-US" dirty="0" smtClean="0"/>
              <a:t>Wednesday, March 30th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735" y="2683024"/>
            <a:ext cx="2308555" cy="8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7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Getting it on your computer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tretch/>
        </p:blipFill>
        <p:spPr>
          <a:xfrm>
            <a:off x="514350" y="2234330"/>
            <a:ext cx="7796213" cy="2970365"/>
          </a:xfrm>
        </p:spPr>
      </p:pic>
    </p:spTree>
    <p:extLst>
      <p:ext uri="{BB962C8B-B14F-4D97-AF65-F5344CB8AC3E}">
        <p14:creationId xmlns:p14="http://schemas.microsoft.com/office/powerpoint/2010/main" val="184806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16605</TotalTime>
  <Words>2604</Words>
  <Application>Microsoft Macintosh PowerPoint</Application>
  <PresentationFormat>On-screen Show (4:3)</PresentationFormat>
  <Paragraphs>410</Paragraphs>
  <Slides>123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9" baseType="lpstr">
      <vt:lpstr>Calibri</vt:lpstr>
      <vt:lpstr>Helvetica</vt:lpstr>
      <vt:lpstr>Impact</vt:lpstr>
      <vt:lpstr>Wingdings</vt:lpstr>
      <vt:lpstr>Arial</vt:lpstr>
      <vt:lpstr>Main Event</vt:lpstr>
      <vt:lpstr>Word Processors?  Ain’t Nobody Got Time For That: Introduction tO</vt:lpstr>
      <vt:lpstr>LATEX: What is it and why do I care?</vt:lpstr>
      <vt:lpstr>LATEX: What is it and why do I care?</vt:lpstr>
      <vt:lpstr>Presentation Outline</vt:lpstr>
      <vt:lpstr>Getting it on your computer https://www.sharelatex.com/</vt:lpstr>
      <vt:lpstr>A general breakdown of documents/code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general breakdown of documents/code</vt:lpstr>
      <vt:lpstr>A general breakdown of documents/code</vt:lpstr>
      <vt:lpstr>PowerPoint Presentation</vt:lpstr>
      <vt:lpstr>PowerPoint Presentation</vt:lpstr>
      <vt:lpstr>A general breakdown of documents/code</vt:lpstr>
      <vt:lpstr>A general breakdown of documents/code</vt:lpstr>
      <vt:lpstr>A general breakdown of documents/code</vt:lpstr>
      <vt:lpstr>A general breakdown of documents/code</vt:lpstr>
      <vt:lpstr>A general breakdown of documents/code</vt:lpstr>
      <vt:lpstr>A general breakdown of documents/code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general breakdown of documents/code</vt:lpstr>
      <vt:lpstr>Presentation Outline</vt:lpstr>
      <vt:lpstr>Generating a bibliography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Generating a bibliography</vt:lpstr>
      <vt:lpstr>PowerPoint Presentation</vt:lpstr>
      <vt:lpstr>PowerPoint Presentation</vt:lpstr>
      <vt:lpstr>Generating a bibliography</vt:lpstr>
      <vt:lpstr>Generating a bibliography</vt:lpstr>
      <vt:lpstr>PowerPoint Presentation</vt:lpstr>
      <vt:lpstr>PowerPoint Presentation</vt:lpstr>
      <vt:lpstr>PowerPoint Presentation</vt:lpstr>
      <vt:lpstr>Generating a bibliography</vt:lpstr>
      <vt:lpstr>Presentation Outline</vt:lpstr>
      <vt:lpstr>examples of basic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of basic figures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of basic figures</vt:lpstr>
      <vt:lpstr>examples of basic tables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examples of basic tables</vt:lpstr>
      <vt:lpstr>examples of basic equations, figures, and tables</vt:lpstr>
      <vt:lpstr>Presentation Outline</vt:lpstr>
      <vt:lpstr>Getting the Template</vt:lpstr>
      <vt:lpstr>PowerPoint Presentation</vt:lpstr>
      <vt:lpstr>Working with the Template</vt:lpstr>
      <vt:lpstr>PowerPoint Presentation</vt:lpstr>
      <vt:lpstr>Working with the Template</vt:lpstr>
      <vt:lpstr>PowerPoint Presentation</vt:lpstr>
      <vt:lpstr>PowerPoint Presentation</vt:lpstr>
      <vt:lpstr>Working with the Template</vt:lpstr>
      <vt:lpstr>PowerPoint Presentation</vt:lpstr>
      <vt:lpstr>Working with the Template</vt:lpstr>
      <vt:lpstr>PowerPoint Presentation</vt:lpstr>
      <vt:lpstr>PowerPoint Presentation</vt:lpstr>
      <vt:lpstr>Summary</vt:lpstr>
      <vt:lpstr>Word Processors?  Ain’t Noobody Got Time For That: Introduction tO</vt:lpstr>
      <vt:lpstr>Getting it on your computer</vt:lpstr>
      <vt:lpstr>PowerPoint Presentation</vt:lpstr>
      <vt:lpstr>PowerPoint Presentation</vt:lpstr>
      <vt:lpstr>Generating Math Symbols and Equations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current version of the available template works. If you open it for the first time and receive any errors, it is because of the program/compiler – NOT the template. </vt:lpstr>
      <vt:lpstr>For example: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 Workshop</dc:title>
  <dc:creator>Holly Perryman</dc:creator>
  <cp:lastModifiedBy>Perryman, Holly Ann</cp:lastModifiedBy>
  <cp:revision>347</cp:revision>
  <cp:lastPrinted>2016-03-30T15:42:33Z</cp:lastPrinted>
  <dcterms:created xsi:type="dcterms:W3CDTF">2015-07-20T16:22:51Z</dcterms:created>
  <dcterms:modified xsi:type="dcterms:W3CDTF">2016-03-30T17:37:18Z</dcterms:modified>
</cp:coreProperties>
</file>